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3" r:id="rId5"/>
    <p:sldId id="257" r:id="rId6"/>
    <p:sldId id="261" r:id="rId7"/>
    <p:sldId id="265" r:id="rId8"/>
    <p:sldId id="266" r:id="rId9"/>
    <p:sldId id="305" r:id="rId10"/>
    <p:sldId id="306" r:id="rId11"/>
    <p:sldId id="307" r:id="rId12"/>
    <p:sldId id="309" r:id="rId13"/>
    <p:sldId id="310" r:id="rId14"/>
    <p:sldId id="311" r:id="rId15"/>
    <p:sldId id="312" r:id="rId16"/>
    <p:sldId id="313" r:id="rId17"/>
    <p:sldId id="317" r:id="rId18"/>
    <p:sldId id="318" r:id="rId19"/>
    <p:sldId id="319" r:id="rId20"/>
    <p:sldId id="320" r:id="rId21"/>
    <p:sldId id="281" r:id="rId22"/>
    <p:sldId id="283" r:id="rId23"/>
  </p:sldIdLst>
  <p:sldSz cx="9144000" cy="5143500"/>
  <p:notesSz cx="6858000" cy="9144000"/>
  <p:embeddedFontLst>
    <p:embeddedFont>
      <p:font typeface="Teko Medium"/>
      <p:regular r:id="rId27"/>
    </p:embeddedFont>
    <p:embeddedFont>
      <p:font typeface="Titillium Web" panose="00000500000000000000"/>
      <p:regular r:id="rId28"/>
    </p:embeddedFont>
    <p:embeddedFont>
      <p:font typeface="Teko Light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A28"/>
    <a:srgbClr val="312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c4cdd6747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c4cdd6747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502770d29_0_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502770d29_0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502770d29_0_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502770d29_0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502770d29_0_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502770d29_0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502770d29_0_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502770d29_0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502770d29_0_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502770d29_0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502770d29_0_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502770d29_0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502770d29_0_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502770d29_0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502770d29_0_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502770d29_0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502770d29_0_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502770d29_0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502770d29_0_4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a502770d29_0_4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502770d29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502770d29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a502770d29_0_4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a502770d29_0_4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98feb88a6_0_18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98feb88a6_0_1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3ef1a87a3_0_12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3ef1a87a3_0_12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502770d29_0_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502770d29_0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502770d29_0_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502770d29_0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502770d29_0_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502770d29_0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502770d29_0_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502770d29_0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502770d29_0_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502770d29_0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85825" y="1351478"/>
            <a:ext cx="5772300" cy="20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400">
                <a:latin typeface="Teko Light"/>
                <a:ea typeface="Teko Light"/>
                <a:cs typeface="Teko Light"/>
                <a:sym typeface="Tek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1685850" y="3157632"/>
            <a:ext cx="57723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200">
                <a:solidFill>
                  <a:srgbClr val="00C3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 hasCustomPrompt="1"/>
          </p:nvPr>
        </p:nvSpPr>
        <p:spPr>
          <a:xfrm>
            <a:off x="2285450" y="1814038"/>
            <a:ext cx="4574400" cy="13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8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type="subTitle" idx="1"/>
          </p:nvPr>
        </p:nvSpPr>
        <p:spPr>
          <a:xfrm>
            <a:off x="2284150" y="2932563"/>
            <a:ext cx="45744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type="subTitle" idx="1"/>
          </p:nvPr>
        </p:nvSpPr>
        <p:spPr>
          <a:xfrm>
            <a:off x="1794875" y="2605023"/>
            <a:ext cx="14859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type="subTitle" idx="2"/>
          </p:nvPr>
        </p:nvSpPr>
        <p:spPr>
          <a:xfrm>
            <a:off x="1794875" y="2912377"/>
            <a:ext cx="1485900" cy="9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type="subTitle" idx="3"/>
          </p:nvPr>
        </p:nvSpPr>
        <p:spPr>
          <a:xfrm>
            <a:off x="3829050" y="2605023"/>
            <a:ext cx="14859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type="subTitle" idx="4"/>
          </p:nvPr>
        </p:nvSpPr>
        <p:spPr>
          <a:xfrm>
            <a:off x="3829050" y="2912377"/>
            <a:ext cx="1485900" cy="9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type="subTitle" idx="5"/>
          </p:nvPr>
        </p:nvSpPr>
        <p:spPr>
          <a:xfrm>
            <a:off x="5863225" y="2605023"/>
            <a:ext cx="14859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type="subTitle" idx="6"/>
          </p:nvPr>
        </p:nvSpPr>
        <p:spPr>
          <a:xfrm>
            <a:off x="5863225" y="2912377"/>
            <a:ext cx="1485900" cy="9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type="subTitle" idx="1"/>
          </p:nvPr>
        </p:nvSpPr>
        <p:spPr>
          <a:xfrm>
            <a:off x="1467664" y="1610688"/>
            <a:ext cx="26145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type="subTitle" idx="2"/>
          </p:nvPr>
        </p:nvSpPr>
        <p:spPr>
          <a:xfrm>
            <a:off x="1467661" y="1919031"/>
            <a:ext cx="26145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type="subTitle" idx="3"/>
          </p:nvPr>
        </p:nvSpPr>
        <p:spPr>
          <a:xfrm>
            <a:off x="1467664" y="2875938"/>
            <a:ext cx="26145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type="subTitle" idx="4"/>
          </p:nvPr>
        </p:nvSpPr>
        <p:spPr>
          <a:xfrm>
            <a:off x="1467661" y="3184281"/>
            <a:ext cx="26145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type="subTitle" idx="5"/>
          </p:nvPr>
        </p:nvSpPr>
        <p:spPr>
          <a:xfrm>
            <a:off x="5061839" y="1610688"/>
            <a:ext cx="26145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type="subTitle" idx="6"/>
          </p:nvPr>
        </p:nvSpPr>
        <p:spPr>
          <a:xfrm>
            <a:off x="5061836" y="1919031"/>
            <a:ext cx="26145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type="subTitle" idx="7"/>
          </p:nvPr>
        </p:nvSpPr>
        <p:spPr>
          <a:xfrm>
            <a:off x="5061839" y="2875938"/>
            <a:ext cx="26145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type="subTitle" idx="8"/>
          </p:nvPr>
        </p:nvSpPr>
        <p:spPr>
          <a:xfrm>
            <a:off x="5061836" y="3184281"/>
            <a:ext cx="26145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type="subTitle" idx="1"/>
          </p:nvPr>
        </p:nvSpPr>
        <p:spPr>
          <a:xfrm>
            <a:off x="1441525" y="1881796"/>
            <a:ext cx="15969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00C3FF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C3FF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C3FF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C3FF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C3FF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C3FF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C3FF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00C3FF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00C3FF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type="subTitle" idx="2"/>
          </p:nvPr>
        </p:nvSpPr>
        <p:spPr>
          <a:xfrm>
            <a:off x="1441525" y="2190140"/>
            <a:ext cx="15969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type="subTitle" idx="3"/>
          </p:nvPr>
        </p:nvSpPr>
        <p:spPr>
          <a:xfrm>
            <a:off x="3773550" y="1881796"/>
            <a:ext cx="15969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type="subTitle" idx="4"/>
          </p:nvPr>
        </p:nvSpPr>
        <p:spPr>
          <a:xfrm>
            <a:off x="3773550" y="2190140"/>
            <a:ext cx="15969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type="subTitle" idx="5"/>
          </p:nvPr>
        </p:nvSpPr>
        <p:spPr>
          <a:xfrm>
            <a:off x="6105575" y="1881796"/>
            <a:ext cx="15969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type="subTitle" idx="6"/>
          </p:nvPr>
        </p:nvSpPr>
        <p:spPr>
          <a:xfrm>
            <a:off x="6105575" y="2190140"/>
            <a:ext cx="15969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type="subTitle" idx="7"/>
          </p:nvPr>
        </p:nvSpPr>
        <p:spPr>
          <a:xfrm>
            <a:off x="1441525" y="3743889"/>
            <a:ext cx="15969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type="subTitle" idx="8"/>
          </p:nvPr>
        </p:nvSpPr>
        <p:spPr>
          <a:xfrm>
            <a:off x="1441525" y="4052232"/>
            <a:ext cx="15969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type="subTitle" idx="9"/>
          </p:nvPr>
        </p:nvSpPr>
        <p:spPr>
          <a:xfrm>
            <a:off x="3773550" y="3743889"/>
            <a:ext cx="15969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type="subTitle" idx="13"/>
          </p:nvPr>
        </p:nvSpPr>
        <p:spPr>
          <a:xfrm>
            <a:off x="3773550" y="4052232"/>
            <a:ext cx="15969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type="subTitle" idx="14"/>
          </p:nvPr>
        </p:nvSpPr>
        <p:spPr>
          <a:xfrm>
            <a:off x="6105575" y="3743889"/>
            <a:ext cx="15969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type="subTitle" idx="15"/>
          </p:nvPr>
        </p:nvSpPr>
        <p:spPr>
          <a:xfrm>
            <a:off x="6105575" y="4052232"/>
            <a:ext cx="15969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8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 hasCustomPrompt="1"/>
          </p:nvPr>
        </p:nvSpPr>
        <p:spPr>
          <a:xfrm>
            <a:off x="3042972" y="617725"/>
            <a:ext cx="3053700" cy="5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3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7"/>
          <p:cNvSpPr txBox="1"/>
          <p:nvPr>
            <p:ph type="subTitle" idx="1"/>
          </p:nvPr>
        </p:nvSpPr>
        <p:spPr>
          <a:xfrm>
            <a:off x="3047328" y="1174375"/>
            <a:ext cx="3053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type="title" idx="2" hasCustomPrompt="1"/>
          </p:nvPr>
        </p:nvSpPr>
        <p:spPr>
          <a:xfrm>
            <a:off x="3042972" y="2094975"/>
            <a:ext cx="3053700" cy="5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3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7"/>
          <p:cNvSpPr txBox="1"/>
          <p:nvPr>
            <p:ph type="subTitle" idx="3"/>
          </p:nvPr>
        </p:nvSpPr>
        <p:spPr>
          <a:xfrm>
            <a:off x="3047328" y="2651625"/>
            <a:ext cx="3053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type="title" idx="4" hasCustomPrompt="1"/>
          </p:nvPr>
        </p:nvSpPr>
        <p:spPr>
          <a:xfrm>
            <a:off x="3042972" y="3572225"/>
            <a:ext cx="3053700" cy="5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3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7"/>
          <p:cNvSpPr txBox="1"/>
          <p:nvPr>
            <p:ph type="subTitle" idx="5"/>
          </p:nvPr>
        </p:nvSpPr>
        <p:spPr>
          <a:xfrm>
            <a:off x="3047328" y="4128875"/>
            <a:ext cx="30537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9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1829900" y="365150"/>
            <a:ext cx="29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type="subTitle" idx="1"/>
          </p:nvPr>
        </p:nvSpPr>
        <p:spPr>
          <a:xfrm>
            <a:off x="1829892" y="2003550"/>
            <a:ext cx="1861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type="subTitle" idx="2"/>
          </p:nvPr>
        </p:nvSpPr>
        <p:spPr>
          <a:xfrm>
            <a:off x="1829892" y="2311298"/>
            <a:ext cx="1861800" cy="12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3">
  <p:cSld name="CUSTOM_9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type="subTitle" idx="1"/>
          </p:nvPr>
        </p:nvSpPr>
        <p:spPr>
          <a:xfrm>
            <a:off x="5848248" y="2306119"/>
            <a:ext cx="21027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4">
  <p:cSld name="CUSTOM_9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type="subTitle" idx="1"/>
          </p:nvPr>
        </p:nvSpPr>
        <p:spPr>
          <a:xfrm>
            <a:off x="2133450" y="2010175"/>
            <a:ext cx="1945800" cy="1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217000" y="2865975"/>
            <a:ext cx="471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" name="Google Shape;13;p3"/>
          <p:cNvSpPr txBox="1"/>
          <p:nvPr>
            <p:ph type="title" idx="2" hasCustomPrompt="1"/>
          </p:nvPr>
        </p:nvSpPr>
        <p:spPr>
          <a:xfrm>
            <a:off x="3921000" y="1440325"/>
            <a:ext cx="1302000" cy="10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2217000" y="3707774"/>
            <a:ext cx="4710000" cy="5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2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2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type="subTitle" idx="1"/>
          </p:nvPr>
        </p:nvSpPr>
        <p:spPr>
          <a:xfrm>
            <a:off x="2357618" y="1325150"/>
            <a:ext cx="2253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type="subTitle" idx="2"/>
          </p:nvPr>
        </p:nvSpPr>
        <p:spPr>
          <a:xfrm>
            <a:off x="2356950" y="1637764"/>
            <a:ext cx="22539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type="title" idx="3" hasCustomPrompt="1"/>
          </p:nvPr>
        </p:nvSpPr>
        <p:spPr>
          <a:xfrm>
            <a:off x="1591728" y="1639847"/>
            <a:ext cx="632700" cy="4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2" name="Google Shape;102;p25"/>
          <p:cNvSpPr txBox="1"/>
          <p:nvPr>
            <p:ph type="subTitle" idx="4"/>
          </p:nvPr>
        </p:nvSpPr>
        <p:spPr>
          <a:xfrm>
            <a:off x="2359977" y="2414347"/>
            <a:ext cx="2259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type="subTitle" idx="5"/>
          </p:nvPr>
        </p:nvSpPr>
        <p:spPr>
          <a:xfrm>
            <a:off x="2355775" y="2729037"/>
            <a:ext cx="22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type="title" idx="6" hasCustomPrompt="1"/>
          </p:nvPr>
        </p:nvSpPr>
        <p:spPr>
          <a:xfrm>
            <a:off x="1592641" y="2748283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25"/>
          <p:cNvSpPr txBox="1"/>
          <p:nvPr>
            <p:ph type="subTitle" idx="7"/>
          </p:nvPr>
        </p:nvSpPr>
        <p:spPr>
          <a:xfrm>
            <a:off x="2361323" y="3503072"/>
            <a:ext cx="22539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5"/>
          <p:cNvSpPr txBox="1"/>
          <p:nvPr>
            <p:ph type="subTitle" idx="8"/>
          </p:nvPr>
        </p:nvSpPr>
        <p:spPr>
          <a:xfrm>
            <a:off x="2355775" y="3817123"/>
            <a:ext cx="22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type="title" idx="9" hasCustomPrompt="1"/>
          </p:nvPr>
        </p:nvSpPr>
        <p:spPr>
          <a:xfrm>
            <a:off x="1592641" y="3812099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8" name="Google Shape;108;p25"/>
          <p:cNvSpPr txBox="1"/>
          <p:nvPr>
            <p:ph type="subTitle" idx="13"/>
          </p:nvPr>
        </p:nvSpPr>
        <p:spPr>
          <a:xfrm>
            <a:off x="5596823" y="1326950"/>
            <a:ext cx="22542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9" name="Google Shape;109;p25"/>
          <p:cNvSpPr txBox="1"/>
          <p:nvPr>
            <p:ph type="subTitle" idx="14"/>
          </p:nvPr>
        </p:nvSpPr>
        <p:spPr>
          <a:xfrm>
            <a:off x="5591275" y="1636114"/>
            <a:ext cx="22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type="title" idx="15" hasCustomPrompt="1"/>
          </p:nvPr>
        </p:nvSpPr>
        <p:spPr>
          <a:xfrm>
            <a:off x="4847758" y="1640747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1" name="Google Shape;111;p25"/>
          <p:cNvSpPr txBox="1"/>
          <p:nvPr>
            <p:ph type="subTitle" idx="16"/>
          </p:nvPr>
        </p:nvSpPr>
        <p:spPr>
          <a:xfrm>
            <a:off x="5596823" y="2414347"/>
            <a:ext cx="22542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2" name="Google Shape;112;p25"/>
          <p:cNvSpPr txBox="1"/>
          <p:nvPr>
            <p:ph type="subTitle" idx="17"/>
          </p:nvPr>
        </p:nvSpPr>
        <p:spPr>
          <a:xfrm>
            <a:off x="5591278" y="2729037"/>
            <a:ext cx="22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type="title" idx="18" hasCustomPrompt="1"/>
          </p:nvPr>
        </p:nvSpPr>
        <p:spPr>
          <a:xfrm>
            <a:off x="4847758" y="2748283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4" name="Google Shape;114;p25"/>
          <p:cNvSpPr txBox="1"/>
          <p:nvPr>
            <p:ph type="subTitle" idx="19"/>
          </p:nvPr>
        </p:nvSpPr>
        <p:spPr>
          <a:xfrm>
            <a:off x="5596823" y="3503072"/>
            <a:ext cx="22542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5" name="Google Shape;115;p25"/>
          <p:cNvSpPr txBox="1"/>
          <p:nvPr>
            <p:ph type="subTitle" idx="20"/>
          </p:nvPr>
        </p:nvSpPr>
        <p:spPr>
          <a:xfrm>
            <a:off x="5591278" y="3817123"/>
            <a:ext cx="22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type="title" idx="21" hasCustomPrompt="1"/>
          </p:nvPr>
        </p:nvSpPr>
        <p:spPr>
          <a:xfrm>
            <a:off x="4847758" y="3812099"/>
            <a:ext cx="6309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622625" y="189325"/>
            <a:ext cx="41889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81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81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81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81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81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81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81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81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8100"/>
            </a:lvl9pPr>
          </a:lstStyle>
          <a:p/>
        </p:txBody>
      </p:sp>
      <p:sp>
        <p:nvSpPr>
          <p:cNvPr id="119" name="Google Shape;119;p26"/>
          <p:cNvSpPr txBox="1"/>
          <p:nvPr>
            <p:ph type="subTitle" idx="1"/>
          </p:nvPr>
        </p:nvSpPr>
        <p:spPr>
          <a:xfrm>
            <a:off x="622624" y="1499100"/>
            <a:ext cx="4188900" cy="12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/>
        </p:nvSpPr>
        <p:spPr>
          <a:xfrm>
            <a:off x="4050875" y="3368550"/>
            <a:ext cx="44769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1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rPr>
              <a:t>CREDITS:</a:t>
            </a:r>
            <a:r>
              <a:rPr lang="en-GB" sz="1600" b="1">
                <a:solidFill>
                  <a:schemeClr val="lt1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rPr>
              <a:t> </a:t>
            </a:r>
            <a:r>
              <a:rPr lang="en-GB" sz="1600">
                <a:solidFill>
                  <a:schemeClr val="lt1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rPr>
              <a:t>This presentation template was created by </a:t>
            </a:r>
            <a:r>
              <a:rPr lang="en-GB" sz="1600" b="1">
                <a:solidFill>
                  <a:schemeClr val="accent1"/>
                </a:solidFill>
                <a:uFill>
                  <a:noFill/>
                </a:u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  <a:hlinkClick r:id="rId3"/>
              </a:rPr>
              <a:t>Slidesgo</a:t>
            </a:r>
            <a:r>
              <a:rPr lang="en-GB" sz="1600">
                <a:solidFill>
                  <a:schemeClr val="lt1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rPr>
              <a:t>, including icon by </a:t>
            </a:r>
            <a:r>
              <a:rPr lang="en-GB" sz="1600" b="1">
                <a:solidFill>
                  <a:schemeClr val="accent1"/>
                </a:solidFill>
                <a:uFill>
                  <a:noFill/>
                </a:u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  <a:hlinkClick r:id="rId4"/>
              </a:rPr>
              <a:t>Flaticon</a:t>
            </a:r>
            <a:r>
              <a:rPr lang="en-GB" sz="1600">
                <a:solidFill>
                  <a:schemeClr val="lt1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rPr>
              <a:t>, and infographics &amp; images from </a:t>
            </a:r>
            <a:r>
              <a:rPr lang="en-GB" sz="1600" b="1">
                <a:solidFill>
                  <a:schemeClr val="accent1"/>
                </a:solidFill>
                <a:uFill>
                  <a:noFill/>
                </a:u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  <a:hlinkClick r:id="rId5"/>
              </a:rPr>
              <a:t>Freepik</a:t>
            </a:r>
            <a:endParaRPr sz="1600" b="1">
              <a:solidFill>
                <a:schemeClr val="accent1"/>
              </a:solidFill>
              <a:latin typeface="Titillium Web" panose="00000500000000000000"/>
              <a:ea typeface="Titillium Web" panose="00000500000000000000"/>
              <a:cs typeface="Titillium Web" panose="00000500000000000000"/>
              <a:sym typeface="Titillium Web" panose="0000050000000000000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5">
  <p:cSld name="TITLE_AND_BODY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4862000" y="365160"/>
            <a:ext cx="292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type="subTitle" idx="1"/>
          </p:nvPr>
        </p:nvSpPr>
        <p:spPr>
          <a:xfrm>
            <a:off x="4862000" y="1794650"/>
            <a:ext cx="24075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4" name="Google Shape;124;p27"/>
          <p:cNvSpPr txBox="1"/>
          <p:nvPr>
            <p:ph type="subTitle" idx="2"/>
          </p:nvPr>
        </p:nvSpPr>
        <p:spPr>
          <a:xfrm>
            <a:off x="4862000" y="2127857"/>
            <a:ext cx="24075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body" idx="1"/>
          </p:nvPr>
        </p:nvSpPr>
        <p:spPr>
          <a:xfrm>
            <a:off x="762400" y="1107145"/>
            <a:ext cx="7619100" cy="3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2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200"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200"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200"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200"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200"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200"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200"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200"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type="subTitle" idx="1"/>
          </p:nvPr>
        </p:nvSpPr>
        <p:spPr>
          <a:xfrm>
            <a:off x="2241325" y="2895800"/>
            <a:ext cx="2112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subTitle" idx="2"/>
          </p:nvPr>
        </p:nvSpPr>
        <p:spPr>
          <a:xfrm>
            <a:off x="2241325" y="3209694"/>
            <a:ext cx="21120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subTitle" idx="3"/>
          </p:nvPr>
        </p:nvSpPr>
        <p:spPr>
          <a:xfrm>
            <a:off x="4789675" y="2895800"/>
            <a:ext cx="2112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subTitle" idx="4"/>
          </p:nvPr>
        </p:nvSpPr>
        <p:spPr>
          <a:xfrm>
            <a:off x="4789675" y="3209694"/>
            <a:ext cx="21120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type="subTitle" idx="1"/>
          </p:nvPr>
        </p:nvSpPr>
        <p:spPr>
          <a:xfrm>
            <a:off x="2454150" y="1658625"/>
            <a:ext cx="4235700" cy="23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2411400" y="1610350"/>
            <a:ext cx="4321200" cy="11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11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" name="Google Shape;31;p8"/>
          <p:cNvSpPr txBox="1"/>
          <p:nvPr>
            <p:ph type="subTitle" idx="1"/>
          </p:nvPr>
        </p:nvSpPr>
        <p:spPr>
          <a:xfrm>
            <a:off x="2411400" y="2893950"/>
            <a:ext cx="4321200" cy="7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type="subTitle" idx="1"/>
          </p:nvPr>
        </p:nvSpPr>
        <p:spPr>
          <a:xfrm>
            <a:off x="3049500" y="1735110"/>
            <a:ext cx="5331000" cy="2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body" idx="1"/>
          </p:nvPr>
        </p:nvSpPr>
        <p:spPr>
          <a:xfrm>
            <a:off x="1954800" y="1696463"/>
            <a:ext cx="5234400" cy="1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  <p:sp>
        <p:nvSpPr>
          <p:cNvPr id="37" name="Google Shape;37;p10"/>
          <p:cNvSpPr txBox="1"/>
          <p:nvPr>
            <p:ph type="title"/>
          </p:nvPr>
        </p:nvSpPr>
        <p:spPr>
          <a:xfrm>
            <a:off x="1954800" y="3026750"/>
            <a:ext cx="523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eko Medium"/>
              <a:buNone/>
              <a:defRPr sz="32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 panose="00000500000000000000"/>
              <a:buChar char="●"/>
              <a:defRPr sz="1600">
                <a:solidFill>
                  <a:srgbClr val="FFFFFF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 panose="00000500000000000000"/>
              <a:buChar char="○"/>
              <a:defRPr sz="1600">
                <a:solidFill>
                  <a:srgbClr val="FFFFFF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 panose="00000500000000000000"/>
              <a:buChar char="■"/>
              <a:defRPr sz="1600">
                <a:solidFill>
                  <a:srgbClr val="FFFFFF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 panose="00000500000000000000"/>
              <a:buChar char="●"/>
              <a:defRPr sz="1600">
                <a:solidFill>
                  <a:srgbClr val="FFFFFF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 panose="00000500000000000000"/>
              <a:buChar char="○"/>
              <a:defRPr sz="1600">
                <a:solidFill>
                  <a:srgbClr val="FFFFFF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 panose="00000500000000000000"/>
              <a:buChar char="■"/>
              <a:defRPr sz="1600">
                <a:solidFill>
                  <a:srgbClr val="FFFFFF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 panose="00000500000000000000"/>
              <a:buChar char="●"/>
              <a:defRPr sz="1600">
                <a:solidFill>
                  <a:srgbClr val="FFFFFF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tillium Web" panose="00000500000000000000"/>
              <a:buChar char="○"/>
              <a:defRPr sz="1600">
                <a:solidFill>
                  <a:srgbClr val="FFFFFF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Titillium Web" panose="00000500000000000000"/>
              <a:buChar char="■"/>
              <a:defRPr sz="1600">
                <a:solidFill>
                  <a:srgbClr val="FFFFFF"/>
                </a:solidFill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1.png"/><Relationship Id="rId1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ctrTitle"/>
          </p:nvPr>
        </p:nvSpPr>
        <p:spPr>
          <a:xfrm>
            <a:off x="1685825" y="1351478"/>
            <a:ext cx="5772300" cy="20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ROCK PARADISE</a:t>
            </a:r>
            <a:endParaRPr lang="en-US" altLang="en-GB"/>
          </a:p>
        </p:txBody>
      </p:sp>
      <p:sp>
        <p:nvSpPr>
          <p:cNvPr id="134" name="Google Shape;134;p30"/>
          <p:cNvSpPr txBox="1"/>
          <p:nvPr>
            <p:ph type="subTitle" idx="1"/>
          </p:nvPr>
        </p:nvSpPr>
        <p:spPr>
          <a:xfrm>
            <a:off x="1685850" y="3157632"/>
            <a:ext cx="57723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"Your Dreams, Our Code"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51426"/>
            <a:ext cx="9144000" cy="514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product page"/>
          <p:cNvPicPr>
            <a:picLocks noChangeAspect="1"/>
          </p:cNvPicPr>
          <p:nvPr/>
        </p:nvPicPr>
        <p:blipFill>
          <a:blip r:embed="rId3"/>
          <a:srcRect b="65520"/>
          <a:stretch>
            <a:fillRect/>
          </a:stretch>
        </p:blipFill>
        <p:spPr>
          <a:xfrm>
            <a:off x="971550" y="628015"/>
            <a:ext cx="6764655" cy="3308350"/>
          </a:xfrm>
          <a:prstGeom prst="rect">
            <a:avLst/>
          </a:prstGeom>
        </p:spPr>
      </p:pic>
      <p:sp>
        <p:nvSpPr>
          <p:cNvPr id="251" name="Google Shape;251;p39"/>
          <p:cNvSpPr txBox="1"/>
          <p:nvPr>
            <p:ph type="title"/>
          </p:nvPr>
        </p:nvSpPr>
        <p:spPr>
          <a:xfrm>
            <a:off x="323215" y="123190"/>
            <a:ext cx="8520430" cy="101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ym typeface="+mn-ea"/>
              </a:rPr>
              <a:t>6 ) </a:t>
            </a:r>
            <a:r>
              <a:rPr sz="2400">
                <a:sym typeface="+mn-ea"/>
              </a:rPr>
              <a:t>Gallery should be added for viewing different images.</a:t>
            </a:r>
            <a:endParaRPr lang="en-US" altLang="en-GB" sz="2400"/>
          </a:p>
        </p:txBody>
      </p:sp>
      <p:sp>
        <p:nvSpPr>
          <p:cNvPr id="3" name="Oval 2"/>
          <p:cNvSpPr/>
          <p:nvPr/>
        </p:nvSpPr>
        <p:spPr>
          <a:xfrm>
            <a:off x="2915920" y="1136015"/>
            <a:ext cx="3096260" cy="288036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619885" y="1347470"/>
            <a:ext cx="935990" cy="504190"/>
          </a:xfrm>
          <a:prstGeom prst="straightConnector1">
            <a:avLst/>
          </a:prstGeom>
          <a:ln w="31750">
            <a:gradFill>
              <a:gsLst>
                <a:gs pos="0">
                  <a:prstClr val="black">
                    <a:hueOff val="-4200000"/>
                  </a:prstClr>
                </a:gs>
                <a:gs pos="100000">
                  <a:prstClr val="black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51426"/>
            <a:ext cx="9144000" cy="51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/>
          <p:nvPr>
            <p:ph type="title"/>
          </p:nvPr>
        </p:nvSpPr>
        <p:spPr>
          <a:xfrm>
            <a:off x="323215" y="123190"/>
            <a:ext cx="8520430" cy="101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>
                <a:sym typeface="+mn-ea"/>
              </a:rPr>
              <a:t> </a:t>
            </a:r>
            <a:r>
              <a:rPr lang="en-US" sz="2400">
                <a:sym typeface="+mn-ea"/>
              </a:rPr>
              <a:t>7 ) </a:t>
            </a:r>
            <a:r>
              <a:rPr sz="2400">
                <a:sym typeface="+mn-ea"/>
              </a:rPr>
              <a:t>User Rating must be allowed to enter and viewer should have option to filter</a:t>
            </a:r>
            <a:r>
              <a:rPr lang="en-US" sz="2400">
                <a:sym typeface="+mn-ea"/>
              </a:rPr>
              <a:t> </a:t>
            </a:r>
            <a:r>
              <a:rPr sz="2400">
                <a:sym typeface="+mn-ea"/>
              </a:rPr>
              <a:t>on Ratings.</a:t>
            </a:r>
            <a:endParaRPr lang="en-US" altLang="en-GB" sz="2400"/>
          </a:p>
        </p:txBody>
      </p:sp>
      <p:pic>
        <p:nvPicPr>
          <p:cNvPr id="6" name="Picture 5" descr="rq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" y="1059815"/>
            <a:ext cx="8390890" cy="273621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95605" y="1203960"/>
            <a:ext cx="819150" cy="72136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403350" y="1492250"/>
            <a:ext cx="1512570" cy="71755"/>
          </a:xfrm>
          <a:prstGeom prst="straightConnector1">
            <a:avLst/>
          </a:prstGeom>
          <a:ln w="31750" cap="rnd">
            <a:solidFill>
              <a:prstClr val="black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51426"/>
            <a:ext cx="9144000" cy="51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/>
          <p:nvPr>
            <p:ph type="title"/>
          </p:nvPr>
        </p:nvSpPr>
        <p:spPr>
          <a:xfrm>
            <a:off x="323215" y="123190"/>
            <a:ext cx="8520430" cy="101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>
                <a:sym typeface="+mn-ea"/>
              </a:rPr>
              <a:t> </a:t>
            </a:r>
            <a:r>
              <a:rPr lang="en-US" sz="2400">
                <a:sym typeface="+mn-ea"/>
              </a:rPr>
              <a:t>8 ) </a:t>
            </a:r>
            <a:r>
              <a:rPr sz="2400">
                <a:sym typeface="+mn-ea"/>
              </a:rPr>
              <a:t>Site map, about us, </a:t>
            </a:r>
            <a:r>
              <a:rPr lang="en-US" sz="2400">
                <a:sym typeface="+mn-ea"/>
              </a:rPr>
              <a:t>and faq </a:t>
            </a:r>
            <a:r>
              <a:rPr sz="2400">
                <a:sym typeface="+mn-ea"/>
              </a:rPr>
              <a:t>Contact us link must be added.</a:t>
            </a:r>
            <a:endParaRPr lang="en-US" altLang="en-GB" sz="2400"/>
          </a:p>
        </p:txBody>
      </p:sp>
      <p:pic>
        <p:nvPicPr>
          <p:cNvPr id="2" name="Picture 1" descr="RQ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395" y="627380"/>
            <a:ext cx="3724275" cy="1423670"/>
          </a:xfrm>
          <a:prstGeom prst="rect">
            <a:avLst/>
          </a:prstGeom>
        </p:spPr>
      </p:pic>
      <p:pic>
        <p:nvPicPr>
          <p:cNvPr id="3" name="Picture 2" descr="CONTACT U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790" y="1035050"/>
            <a:ext cx="2691130" cy="2310130"/>
          </a:xfrm>
          <a:prstGeom prst="rect">
            <a:avLst/>
          </a:prstGeom>
        </p:spPr>
      </p:pic>
      <p:pic>
        <p:nvPicPr>
          <p:cNvPr id="4" name="Picture 3" descr="faq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0" y="3435985"/>
            <a:ext cx="4599940" cy="1375410"/>
          </a:xfrm>
          <a:prstGeom prst="rect">
            <a:avLst/>
          </a:prstGeom>
        </p:spPr>
      </p:pic>
      <p:pic>
        <p:nvPicPr>
          <p:cNvPr id="1" name="Picture 0" descr="site-ma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5955" y="2067560"/>
            <a:ext cx="3886835" cy="1242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51426"/>
            <a:ext cx="9144000" cy="51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/>
          <p:nvPr>
            <p:ph type="title"/>
          </p:nvPr>
        </p:nvSpPr>
        <p:spPr>
          <a:xfrm>
            <a:off x="323215" y="123190"/>
            <a:ext cx="8520430" cy="101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>
                <a:sym typeface="+mn-ea"/>
              </a:rPr>
              <a:t> </a:t>
            </a:r>
            <a:r>
              <a:rPr lang="en-US" sz="2400">
                <a:sym typeface="+mn-ea"/>
              </a:rPr>
              <a:t>9 ) </a:t>
            </a:r>
            <a:r>
              <a:rPr sz="2400">
                <a:sym typeface="+mn-ea"/>
              </a:rPr>
              <a:t>Contact Us: This menu option should display Email id,</a:t>
            </a:r>
            <a:r>
              <a:rPr lang="en-US" sz="2400">
                <a:sym typeface="+mn-ea"/>
              </a:rPr>
              <a:t> Name,</a:t>
            </a:r>
            <a:r>
              <a:rPr sz="2400">
                <a:sym typeface="+mn-ea"/>
              </a:rPr>
              <a:t> and contact number.</a:t>
            </a:r>
            <a:endParaRPr lang="en-US" altLang="en-GB" sz="2400"/>
          </a:p>
        </p:txBody>
      </p:sp>
      <p:pic>
        <p:nvPicPr>
          <p:cNvPr id="3" name="Picture 2" descr="CONTACT U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915670"/>
            <a:ext cx="4591050" cy="3940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51426"/>
            <a:ext cx="9144000" cy="51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/>
          <p:nvPr>
            <p:ph type="title"/>
          </p:nvPr>
        </p:nvSpPr>
        <p:spPr>
          <a:xfrm>
            <a:off x="323215" y="123190"/>
            <a:ext cx="8520430" cy="101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ym typeface="+mn-ea"/>
              </a:rPr>
              <a:t>10 ) </a:t>
            </a:r>
            <a:r>
              <a:rPr sz="2400">
                <a:sym typeface="+mn-ea"/>
              </a:rPr>
              <a:t>Section for various offers in the store should be provided with listing of offers</a:t>
            </a:r>
            <a:r>
              <a:rPr lang="en-US" sz="2400">
                <a:sym typeface="+mn-ea"/>
              </a:rPr>
              <a:t> </a:t>
            </a:r>
            <a:r>
              <a:rPr sz="2400">
                <a:sym typeface="+mn-ea"/>
              </a:rPr>
              <a:t>with details.</a:t>
            </a:r>
            <a:endParaRPr lang="en-US" altLang="en-GB" sz="2400"/>
          </a:p>
        </p:txBody>
      </p:sp>
      <p:pic>
        <p:nvPicPr>
          <p:cNvPr id="2" name="Picture 1" descr="offer sec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95" y="1132205"/>
            <a:ext cx="7164070" cy="317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51426"/>
            <a:ext cx="9144000" cy="51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/>
          <p:nvPr>
            <p:ph type="title"/>
          </p:nvPr>
        </p:nvSpPr>
        <p:spPr>
          <a:xfrm>
            <a:off x="323215" y="123190"/>
            <a:ext cx="8520430" cy="101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ym typeface="+mn-ea"/>
              </a:rPr>
              <a:t>13)</a:t>
            </a:r>
            <a:r>
              <a:rPr sz="2400">
                <a:sym typeface="+mn-ea"/>
              </a:rPr>
              <a:t>Display a continuous scrolling ticker at the bottom of the page with current date,</a:t>
            </a:r>
            <a:br>
              <a:rPr sz="2400"/>
            </a:br>
            <a:r>
              <a:rPr sz="2400">
                <a:sym typeface="+mn-ea"/>
              </a:rPr>
              <a:t>time, and location (hint: Use geolocation features of HTML5)</a:t>
            </a:r>
            <a:endParaRPr lang="en-US" altLang="en-GB" sz="2400"/>
          </a:p>
        </p:txBody>
      </p:sp>
      <p:pic>
        <p:nvPicPr>
          <p:cNvPr id="3" name="Picture 2" descr="Categories"/>
          <p:cNvPicPr>
            <a:picLocks noChangeAspect="1"/>
          </p:cNvPicPr>
          <p:nvPr/>
        </p:nvPicPr>
        <p:blipFill>
          <a:blip r:embed="rId3"/>
          <a:srcRect t="93419"/>
          <a:stretch>
            <a:fillRect/>
          </a:stretch>
        </p:blipFill>
        <p:spPr>
          <a:xfrm>
            <a:off x="395605" y="988060"/>
            <a:ext cx="7955280" cy="215011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155690" y="2644140"/>
            <a:ext cx="2304415" cy="72009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51426"/>
            <a:ext cx="9144000" cy="51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/>
          <p:nvPr>
            <p:ph type="title"/>
          </p:nvPr>
        </p:nvSpPr>
        <p:spPr>
          <a:xfrm>
            <a:off x="323215" y="123190"/>
            <a:ext cx="8520430" cy="101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sz="2400"/>
            </a:br>
            <a:r>
              <a:rPr lang="en-US" sz="2400">
                <a:sym typeface="+mn-ea"/>
              </a:rPr>
              <a:t>14)</a:t>
            </a:r>
            <a:r>
              <a:rPr sz="2400">
                <a:sym typeface="+mn-ea"/>
              </a:rPr>
              <a:t>Display a visitor count at the top right corner of the page beside a logo image.</a:t>
            </a:r>
            <a:endParaRPr lang="en-US" altLang="en-GB" sz="2400"/>
          </a:p>
        </p:txBody>
      </p:sp>
      <p:sp>
        <p:nvSpPr>
          <p:cNvPr id="4" name="Oval 3"/>
          <p:cNvSpPr/>
          <p:nvPr/>
        </p:nvSpPr>
        <p:spPr>
          <a:xfrm>
            <a:off x="6155690" y="2644140"/>
            <a:ext cx="2304415" cy="72009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 descr="head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520825"/>
            <a:ext cx="7704455" cy="112331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27405" y="1203960"/>
            <a:ext cx="648335" cy="86423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51426"/>
            <a:ext cx="9144000" cy="51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/>
          <p:nvPr>
            <p:ph type="title"/>
          </p:nvPr>
        </p:nvSpPr>
        <p:spPr>
          <a:xfrm>
            <a:off x="323215" y="123190"/>
            <a:ext cx="8520430" cy="101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ym typeface="+mn-ea"/>
              </a:rPr>
              <a:t>15)</a:t>
            </a:r>
            <a:r>
              <a:rPr sz="2400">
                <a:sym typeface="+mn-ea"/>
              </a:rPr>
              <a:t>The menu options should change color on hover and also after clicking</a:t>
            </a:r>
            <a:endParaRPr lang="en-US" altLang="en-GB" sz="2400"/>
          </a:p>
        </p:txBody>
      </p:sp>
      <p:sp>
        <p:nvSpPr>
          <p:cNvPr id="4" name="Oval 3"/>
          <p:cNvSpPr/>
          <p:nvPr/>
        </p:nvSpPr>
        <p:spPr>
          <a:xfrm>
            <a:off x="6155690" y="2644140"/>
            <a:ext cx="2304415" cy="72009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 descr="o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6905"/>
            <a:ext cx="9144000" cy="132969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628265" y="2283460"/>
            <a:ext cx="792480" cy="86360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51426"/>
            <a:ext cx="9144000" cy="51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/>
          <p:nvPr>
            <p:ph type="title"/>
          </p:nvPr>
        </p:nvSpPr>
        <p:spPr>
          <a:xfrm>
            <a:off x="323215" y="123190"/>
            <a:ext cx="8520430" cy="101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ym typeface="+mn-ea"/>
              </a:rPr>
              <a:t>16)</a:t>
            </a:r>
            <a:r>
              <a:rPr sz="2400">
                <a:sym typeface="+mn-ea"/>
              </a:rPr>
              <a:t>The menu options should change color on hover and also</a:t>
            </a:r>
            <a:endParaRPr lang="en-US" altLang="en-GB" sz="2400"/>
          </a:p>
        </p:txBody>
      </p:sp>
      <p:sp>
        <p:nvSpPr>
          <p:cNvPr id="4" name="Oval 3"/>
          <p:cNvSpPr/>
          <p:nvPr/>
        </p:nvSpPr>
        <p:spPr>
          <a:xfrm>
            <a:off x="6155690" y="2644140"/>
            <a:ext cx="2304415" cy="72009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 descr="o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6905"/>
            <a:ext cx="9144000" cy="132969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628265" y="2283460"/>
            <a:ext cx="792480" cy="86360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5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Team</a:t>
            </a:r>
            <a:endParaRPr lang="en-GB"/>
          </a:p>
        </p:txBody>
      </p:sp>
      <p:sp>
        <p:nvSpPr>
          <p:cNvPr id="633" name="Google Shape;633;p55"/>
          <p:cNvSpPr txBox="1"/>
          <p:nvPr>
            <p:ph type="subTitle" idx="1"/>
          </p:nvPr>
        </p:nvSpPr>
        <p:spPr>
          <a:xfrm>
            <a:off x="3562985" y="2643505"/>
            <a:ext cx="2017395" cy="39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2000" u="sng"/>
              <a:t>M.FAIZ BAIG</a:t>
            </a:r>
            <a:endParaRPr lang="en-US" altLang="en-GB" sz="2000" u="sng"/>
          </a:p>
        </p:txBody>
      </p:sp>
      <p:sp>
        <p:nvSpPr>
          <p:cNvPr id="635" name="Google Shape;635;p55"/>
          <p:cNvSpPr txBox="1"/>
          <p:nvPr>
            <p:ph type="subTitle" idx="3"/>
          </p:nvPr>
        </p:nvSpPr>
        <p:spPr>
          <a:xfrm>
            <a:off x="1619885" y="2604770"/>
            <a:ext cx="1974850" cy="39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400"/>
              <a:t>MR.ZUBAIR HASSAN</a:t>
            </a:r>
            <a:endParaRPr lang="en-US" altLang="en-GB" sz="1400"/>
          </a:p>
        </p:txBody>
      </p:sp>
      <p:sp>
        <p:nvSpPr>
          <p:cNvPr id="637" name="Google Shape;637;p55"/>
          <p:cNvSpPr txBox="1"/>
          <p:nvPr>
            <p:ph type="subTitle" idx="5"/>
          </p:nvPr>
        </p:nvSpPr>
        <p:spPr>
          <a:xfrm>
            <a:off x="5600065" y="2604770"/>
            <a:ext cx="2170430" cy="39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MR.WAJIH HUSSAIN</a:t>
            </a:r>
            <a:endParaRPr lang="en-GB"/>
          </a:p>
        </p:txBody>
      </p:sp>
      <p:grpSp>
        <p:nvGrpSpPr>
          <p:cNvPr id="639" name="Google Shape;639;p55"/>
          <p:cNvGrpSpPr/>
          <p:nvPr/>
        </p:nvGrpSpPr>
        <p:grpSpPr>
          <a:xfrm>
            <a:off x="2107960" y="1439236"/>
            <a:ext cx="859731" cy="1074786"/>
            <a:chOff x="2107776" y="1439236"/>
            <a:chExt cx="859731" cy="1074786"/>
          </a:xfrm>
        </p:grpSpPr>
        <p:sp>
          <p:nvSpPr>
            <p:cNvPr id="640" name="Google Shape;640;p55"/>
            <p:cNvSpPr/>
            <p:nvPr/>
          </p:nvSpPr>
          <p:spPr>
            <a:xfrm>
              <a:off x="2164069" y="1651449"/>
              <a:ext cx="747108" cy="862573"/>
            </a:xfrm>
            <a:custGeom>
              <a:avLst/>
              <a:gdLst/>
              <a:ahLst/>
              <a:cxnLst/>
              <a:rect l="l" t="t" r="r" b="b"/>
              <a:pathLst>
                <a:path w="145041" h="167457" extrusionOk="0">
                  <a:moveTo>
                    <a:pt x="72509" y="167456"/>
                  </a:moveTo>
                  <a:lnTo>
                    <a:pt x="1" y="125598"/>
                  </a:lnTo>
                  <a:lnTo>
                    <a:pt x="1" y="41858"/>
                  </a:lnTo>
                  <a:lnTo>
                    <a:pt x="72509" y="0"/>
                  </a:lnTo>
                  <a:lnTo>
                    <a:pt x="145040" y="41858"/>
                  </a:lnTo>
                  <a:lnTo>
                    <a:pt x="145040" y="125598"/>
                  </a:lnTo>
                  <a:lnTo>
                    <a:pt x="72509" y="1674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55"/>
            <p:cNvSpPr/>
            <p:nvPr/>
          </p:nvSpPr>
          <p:spPr>
            <a:xfrm>
              <a:off x="2107776" y="1439236"/>
              <a:ext cx="859731" cy="992601"/>
            </a:xfrm>
            <a:custGeom>
              <a:avLst/>
              <a:gdLst/>
              <a:ahLst/>
              <a:cxnLst/>
              <a:rect l="l" t="t" r="r" b="b"/>
              <a:pathLst>
                <a:path w="145041" h="167457" extrusionOk="0">
                  <a:moveTo>
                    <a:pt x="72509" y="167456"/>
                  </a:moveTo>
                  <a:lnTo>
                    <a:pt x="1" y="125598"/>
                  </a:lnTo>
                  <a:lnTo>
                    <a:pt x="1" y="41858"/>
                  </a:lnTo>
                  <a:lnTo>
                    <a:pt x="72509" y="0"/>
                  </a:lnTo>
                  <a:lnTo>
                    <a:pt x="145040" y="41858"/>
                  </a:lnTo>
                  <a:lnTo>
                    <a:pt x="145040" y="125598"/>
                  </a:lnTo>
                  <a:lnTo>
                    <a:pt x="72509" y="167456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393939"/>
                </a:gs>
              </a:gsLst>
              <a:lin ang="5400700" scaled="0"/>
            </a:gradFill>
            <a:ln>
              <a:noFill/>
            </a:ln>
            <a:effectLst>
              <a:outerShdw blurRad="257175" dist="123825" dir="5400000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2" name="Google Shape;642;p55"/>
          <p:cNvGrpSpPr/>
          <p:nvPr/>
        </p:nvGrpSpPr>
        <p:grpSpPr>
          <a:xfrm>
            <a:off x="4142135" y="1439236"/>
            <a:ext cx="859731" cy="1074786"/>
            <a:chOff x="4142151" y="1439236"/>
            <a:chExt cx="859731" cy="1074786"/>
          </a:xfrm>
        </p:grpSpPr>
        <p:sp>
          <p:nvSpPr>
            <p:cNvPr id="643" name="Google Shape;643;p55"/>
            <p:cNvSpPr/>
            <p:nvPr/>
          </p:nvSpPr>
          <p:spPr>
            <a:xfrm>
              <a:off x="4198444" y="1651449"/>
              <a:ext cx="747108" cy="862573"/>
            </a:xfrm>
            <a:custGeom>
              <a:avLst/>
              <a:gdLst/>
              <a:ahLst/>
              <a:cxnLst/>
              <a:rect l="l" t="t" r="r" b="b"/>
              <a:pathLst>
                <a:path w="145041" h="167457" extrusionOk="0">
                  <a:moveTo>
                    <a:pt x="72509" y="167456"/>
                  </a:moveTo>
                  <a:lnTo>
                    <a:pt x="1" y="125598"/>
                  </a:lnTo>
                  <a:lnTo>
                    <a:pt x="1" y="41858"/>
                  </a:lnTo>
                  <a:lnTo>
                    <a:pt x="72509" y="0"/>
                  </a:lnTo>
                  <a:lnTo>
                    <a:pt x="145040" y="41858"/>
                  </a:lnTo>
                  <a:lnTo>
                    <a:pt x="145040" y="125598"/>
                  </a:lnTo>
                  <a:lnTo>
                    <a:pt x="72509" y="1674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55"/>
            <p:cNvSpPr/>
            <p:nvPr/>
          </p:nvSpPr>
          <p:spPr>
            <a:xfrm>
              <a:off x="4142151" y="1439236"/>
              <a:ext cx="859731" cy="992601"/>
            </a:xfrm>
            <a:custGeom>
              <a:avLst/>
              <a:gdLst/>
              <a:ahLst/>
              <a:cxnLst/>
              <a:rect l="l" t="t" r="r" b="b"/>
              <a:pathLst>
                <a:path w="145041" h="167457" extrusionOk="0">
                  <a:moveTo>
                    <a:pt x="72509" y="167456"/>
                  </a:moveTo>
                  <a:lnTo>
                    <a:pt x="1" y="125598"/>
                  </a:lnTo>
                  <a:lnTo>
                    <a:pt x="1" y="41858"/>
                  </a:lnTo>
                  <a:lnTo>
                    <a:pt x="72509" y="0"/>
                  </a:lnTo>
                  <a:lnTo>
                    <a:pt x="145040" y="41858"/>
                  </a:lnTo>
                  <a:lnTo>
                    <a:pt x="145040" y="125598"/>
                  </a:lnTo>
                  <a:lnTo>
                    <a:pt x="72509" y="167456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393939"/>
                </a:gs>
              </a:gsLst>
              <a:lin ang="5400700" scaled="0"/>
            </a:gradFill>
            <a:ln>
              <a:noFill/>
            </a:ln>
            <a:effectLst>
              <a:outerShdw blurRad="257175" dist="123825" dir="5400000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5" name="Google Shape;645;p55"/>
          <p:cNvGrpSpPr/>
          <p:nvPr/>
        </p:nvGrpSpPr>
        <p:grpSpPr>
          <a:xfrm>
            <a:off x="6176310" y="1439236"/>
            <a:ext cx="859731" cy="1074786"/>
            <a:chOff x="6176526" y="1439236"/>
            <a:chExt cx="859731" cy="1074786"/>
          </a:xfrm>
        </p:grpSpPr>
        <p:sp>
          <p:nvSpPr>
            <p:cNvPr id="646" name="Google Shape;646;p55"/>
            <p:cNvSpPr/>
            <p:nvPr/>
          </p:nvSpPr>
          <p:spPr>
            <a:xfrm>
              <a:off x="6232819" y="1651449"/>
              <a:ext cx="747108" cy="862573"/>
            </a:xfrm>
            <a:custGeom>
              <a:avLst/>
              <a:gdLst/>
              <a:ahLst/>
              <a:cxnLst/>
              <a:rect l="l" t="t" r="r" b="b"/>
              <a:pathLst>
                <a:path w="145041" h="167457" extrusionOk="0">
                  <a:moveTo>
                    <a:pt x="72509" y="167456"/>
                  </a:moveTo>
                  <a:lnTo>
                    <a:pt x="1" y="125598"/>
                  </a:lnTo>
                  <a:lnTo>
                    <a:pt x="1" y="41858"/>
                  </a:lnTo>
                  <a:lnTo>
                    <a:pt x="72509" y="0"/>
                  </a:lnTo>
                  <a:lnTo>
                    <a:pt x="145040" y="41858"/>
                  </a:lnTo>
                  <a:lnTo>
                    <a:pt x="145040" y="125598"/>
                  </a:lnTo>
                  <a:lnTo>
                    <a:pt x="72509" y="1674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55"/>
            <p:cNvSpPr/>
            <p:nvPr/>
          </p:nvSpPr>
          <p:spPr>
            <a:xfrm>
              <a:off x="6176526" y="1439236"/>
              <a:ext cx="859731" cy="992601"/>
            </a:xfrm>
            <a:custGeom>
              <a:avLst/>
              <a:gdLst/>
              <a:ahLst/>
              <a:cxnLst/>
              <a:rect l="l" t="t" r="r" b="b"/>
              <a:pathLst>
                <a:path w="145041" h="167457" extrusionOk="0">
                  <a:moveTo>
                    <a:pt x="72509" y="167456"/>
                  </a:moveTo>
                  <a:lnTo>
                    <a:pt x="1" y="125598"/>
                  </a:lnTo>
                  <a:lnTo>
                    <a:pt x="1" y="41858"/>
                  </a:lnTo>
                  <a:lnTo>
                    <a:pt x="72509" y="0"/>
                  </a:lnTo>
                  <a:lnTo>
                    <a:pt x="145040" y="41858"/>
                  </a:lnTo>
                  <a:lnTo>
                    <a:pt x="145040" y="125598"/>
                  </a:lnTo>
                  <a:lnTo>
                    <a:pt x="72509" y="167456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393939"/>
                </a:gs>
              </a:gsLst>
              <a:lin ang="5400700" scaled="0"/>
            </a:gradFill>
            <a:ln>
              <a:noFill/>
            </a:ln>
            <a:effectLst>
              <a:outerShdw blurRad="257175" dist="123825" dir="5400000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8" name="Google Shape;648;p55"/>
          <p:cNvGrpSpPr/>
          <p:nvPr/>
        </p:nvGrpSpPr>
        <p:grpSpPr>
          <a:xfrm>
            <a:off x="2379180" y="1755864"/>
            <a:ext cx="317290" cy="359303"/>
            <a:chOff x="-57950750" y="2296300"/>
            <a:chExt cx="279625" cy="316650"/>
          </a:xfrm>
        </p:grpSpPr>
        <p:sp>
          <p:nvSpPr>
            <p:cNvPr id="649" name="Google Shape;649;p55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55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651;p55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652;p55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59" name="Google Shape;659;p55"/>
          <p:cNvGrpSpPr/>
          <p:nvPr/>
        </p:nvGrpSpPr>
        <p:grpSpPr>
          <a:xfrm>
            <a:off x="6447530" y="1754971"/>
            <a:ext cx="317290" cy="361090"/>
            <a:chOff x="-56774050" y="1904075"/>
            <a:chExt cx="279625" cy="318225"/>
          </a:xfrm>
        </p:grpSpPr>
        <p:sp>
          <p:nvSpPr>
            <p:cNvPr id="660" name="Google Shape;660;p55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661;p55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" name="Google Shape;659;p55"/>
          <p:cNvGrpSpPr/>
          <p:nvPr/>
        </p:nvGrpSpPr>
        <p:grpSpPr>
          <a:xfrm>
            <a:off x="4471410" y="1760051"/>
            <a:ext cx="317290" cy="361090"/>
            <a:chOff x="-56774050" y="1904075"/>
            <a:chExt cx="279625" cy="318225"/>
          </a:xfrm>
        </p:grpSpPr>
        <p:sp>
          <p:nvSpPr>
            <p:cNvPr id="2" name="Google Shape;660;p55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" name="Google Shape;661;p55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1829900" y="365150"/>
            <a:ext cx="29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the Project</a:t>
            </a:r>
            <a:endParaRPr lang="en-GB"/>
          </a:p>
        </p:txBody>
      </p:sp>
      <p:sp>
        <p:nvSpPr>
          <p:cNvPr id="237" name="Google Shape;237;p37"/>
          <p:cNvSpPr txBox="1"/>
          <p:nvPr>
            <p:ph type="subTitle" idx="1"/>
          </p:nvPr>
        </p:nvSpPr>
        <p:spPr>
          <a:xfrm>
            <a:off x="1829892" y="2003550"/>
            <a:ext cx="18618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/>
              <a:t>ROCK PARADISE</a:t>
            </a:r>
            <a:endParaRPr lang="en-US" altLang="en-GB"/>
          </a:p>
        </p:txBody>
      </p:sp>
      <p:sp>
        <p:nvSpPr>
          <p:cNvPr id="238" name="Google Shape;238;p37"/>
          <p:cNvSpPr txBox="1"/>
          <p:nvPr>
            <p:ph type="subTitle" idx="2"/>
          </p:nvPr>
        </p:nvSpPr>
        <p:spPr>
          <a:xfrm>
            <a:off x="971550" y="2355850"/>
            <a:ext cx="3319145" cy="2005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Rock Paradise is the premier online retailer for all things crystals and gemstones. Our</a:t>
            </a:r>
            <a:r>
              <a:rPr lang="en-US" altLang="en-GB" sz="14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sz="14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extensive collection includes unique stone varieties from all over the world, and we’re</a:t>
            </a:r>
            <a:r>
              <a:rPr lang="en-US" altLang="en-GB" sz="14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sz="14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always on the hunt for the highest-quality products for our customers!</a:t>
            </a:r>
            <a:endParaRPr lang="en-GB" sz="1400" b="1" u="sng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39" name="Google Shape;239;p37"/>
          <p:cNvPicPr preferRelativeResize="0"/>
          <p:nvPr/>
        </p:nvPicPr>
        <p:blipFill rotWithShape="1">
          <a:blip r:embed="rId1"/>
          <a:srcRect l="22360" t="13412" r="22360" b="10978"/>
          <a:stretch>
            <a:fillRect/>
          </a:stretch>
        </p:blipFill>
        <p:spPr>
          <a:xfrm>
            <a:off x="4358700" y="1409675"/>
            <a:ext cx="3048000" cy="2713800"/>
          </a:xfrm>
          <a:prstGeom prst="hexagon">
            <a:avLst>
              <a:gd name="adj" fmla="val 29353"/>
              <a:gd name="vf" fmla="val 11547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dist="133350" dir="3780000" algn="bl" rotWithShape="0">
              <a:srgbClr val="000000">
                <a:alpha val="4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s 19"/>
          <p:cNvSpPr/>
          <p:nvPr/>
        </p:nvSpPr>
        <p:spPr>
          <a:xfrm>
            <a:off x="-323850" y="635"/>
            <a:ext cx="9636125" cy="5142865"/>
          </a:xfrm>
          <a:prstGeom prst="rect">
            <a:avLst/>
          </a:prstGeom>
          <a:solidFill>
            <a:srgbClr val="2B2A2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73" name="Google Shape;673;p57"/>
          <p:cNvSpPr/>
          <p:nvPr/>
        </p:nvSpPr>
        <p:spPr>
          <a:xfrm>
            <a:off x="2201545" y="1480185"/>
            <a:ext cx="4984750" cy="1468120"/>
          </a:xfrm>
          <a:custGeom>
            <a:avLst/>
            <a:gdLst/>
            <a:ahLst/>
            <a:cxnLst/>
            <a:rect l="l" t="t" r="r" b="b"/>
            <a:pathLst>
              <a:path w="145041" h="167457" extrusionOk="0">
                <a:moveTo>
                  <a:pt x="72509" y="167456"/>
                </a:moveTo>
                <a:lnTo>
                  <a:pt x="1" y="125598"/>
                </a:lnTo>
                <a:lnTo>
                  <a:pt x="1" y="41858"/>
                </a:lnTo>
                <a:lnTo>
                  <a:pt x="72509" y="0"/>
                </a:lnTo>
                <a:lnTo>
                  <a:pt x="145040" y="41858"/>
                </a:lnTo>
                <a:lnTo>
                  <a:pt x="145040" y="125598"/>
                </a:lnTo>
                <a:lnTo>
                  <a:pt x="72509" y="167456"/>
                </a:lnTo>
                <a:close/>
              </a:path>
            </a:pathLst>
          </a:custGeom>
          <a:gradFill>
            <a:gsLst>
              <a:gs pos="0">
                <a:srgbClr val="434343"/>
              </a:gs>
              <a:gs pos="100000">
                <a:srgbClr val="393939"/>
              </a:gs>
            </a:gsLst>
            <a:lin ang="5400700" scaled="0"/>
          </a:gra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23825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5" name="Google Shape;675;p57"/>
          <p:cNvSpPr txBox="1"/>
          <p:nvPr>
            <p:ph type="title"/>
          </p:nvPr>
        </p:nvSpPr>
        <p:spPr>
          <a:xfrm>
            <a:off x="2555565" y="1564100"/>
            <a:ext cx="41889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REQUIREMENTS</a:t>
            </a:r>
            <a:endParaRPr lang="en-US" altLang="en-GB"/>
          </a:p>
        </p:txBody>
      </p:sp>
      <p:sp>
        <p:nvSpPr>
          <p:cNvPr id="140" name="Google Shape;140;p31"/>
          <p:cNvSpPr txBox="1"/>
          <p:nvPr>
            <p:ph type="body" idx="1"/>
          </p:nvPr>
        </p:nvSpPr>
        <p:spPr>
          <a:xfrm>
            <a:off x="762400" y="1107145"/>
            <a:ext cx="7619100" cy="3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0"/>
              </a:lnSpc>
              <a:spcAft>
                <a:spcPts val="1600"/>
              </a:spcAft>
              <a:buSzPct val="110000"/>
              <a:buFont typeface="+mj-lt"/>
              <a:buAutoNum type="arabicParenR"/>
            </a:pPr>
            <a:r>
              <a:rPr sz="1000"/>
              <a:t> The Top of the Page should be presented with a suitable logo and images of</a:t>
            </a:r>
            <a:r>
              <a:rPr lang="en-US" sz="1000"/>
              <a:t> </a:t>
            </a:r>
            <a:r>
              <a:rPr sz="1000"/>
              <a:t>diamonds and other crystals.</a:t>
            </a:r>
            <a:endParaRPr sz="1000"/>
          </a:p>
          <a:p>
            <a:pPr marL="228600" lvl="0" indent="-228600" algn="l" rtl="0">
              <a:lnSpc>
                <a:spcPct val="0"/>
              </a:lnSpc>
              <a:spcAft>
                <a:spcPts val="1600"/>
              </a:spcAft>
              <a:buSzPct val="110000"/>
              <a:buFont typeface="+mj-lt"/>
              <a:buAutoNum type="arabicParenR"/>
            </a:pPr>
            <a:r>
              <a:rPr sz="1000"/>
              <a:t> Categories such as Diamond, Quartz, Ruby, Sapphire, Emerald etc with listing</a:t>
            </a:r>
            <a:r>
              <a:rPr lang="en-US" sz="1000"/>
              <a:t> </a:t>
            </a:r>
            <a:r>
              <a:rPr sz="1000"/>
              <a:t>of various jewelry items consisting </a:t>
            </a:r>
            <a:endParaRPr sz="1000"/>
          </a:p>
          <a:p>
            <a:pPr marL="0" lvl="0" indent="0" algn="l" rtl="0">
              <a:lnSpc>
                <a:spcPct val="0"/>
              </a:lnSpc>
              <a:spcAft>
                <a:spcPts val="1600"/>
              </a:spcAft>
              <a:buSzPct val="110000"/>
              <a:buFont typeface="+mj-lt"/>
              <a:buNone/>
            </a:pPr>
            <a:r>
              <a:rPr sz="1000"/>
              <a:t>these crystals.</a:t>
            </a:r>
            <a:endParaRPr sz="1000"/>
          </a:p>
          <a:p>
            <a:pPr marL="228600" lvl="0" indent="-228600" algn="l" rtl="0">
              <a:lnSpc>
                <a:spcPct val="0"/>
              </a:lnSpc>
              <a:spcAft>
                <a:spcPts val="1600"/>
              </a:spcAft>
              <a:buSzPct val="110000"/>
              <a:buFont typeface="+mj-lt"/>
              <a:buAutoNum type="arabicParenR" startAt="3"/>
            </a:pPr>
            <a:r>
              <a:rPr sz="1000"/>
              <a:t>Top Selling Items should be listed in a separate category.</a:t>
            </a:r>
            <a:endParaRPr sz="1000"/>
          </a:p>
          <a:p>
            <a:pPr marL="228600" lvl="0" indent="-228600" algn="l" rtl="0">
              <a:lnSpc>
                <a:spcPct val="0"/>
              </a:lnSpc>
              <a:spcAft>
                <a:spcPts val="1600"/>
              </a:spcAft>
              <a:buSzPct val="110000"/>
              <a:buFont typeface="+mj-lt"/>
              <a:buAutoNum type="arabicParenR" startAt="3"/>
            </a:pPr>
            <a:r>
              <a:rPr sz="1000"/>
              <a:t>Filters based on brand, colour, size etc. should be provided.</a:t>
            </a:r>
            <a:endParaRPr sz="1000"/>
          </a:p>
          <a:p>
            <a:pPr marL="228600" lvl="0" indent="-228600" algn="l" rtl="0">
              <a:lnSpc>
                <a:spcPct val="0"/>
              </a:lnSpc>
              <a:spcAft>
                <a:spcPts val="1600"/>
              </a:spcAft>
              <a:buSzPct val="110000"/>
              <a:buFont typeface="+mj-lt"/>
              <a:buAutoNum type="arabicParenR" startAt="3"/>
            </a:pPr>
            <a:r>
              <a:rPr sz="1000"/>
              <a:t>Brands like “Swarovski”, “Tiffany”, “Pandora” should be provided in filter.</a:t>
            </a:r>
            <a:endParaRPr sz="1000"/>
          </a:p>
          <a:p>
            <a:pPr marL="228600" lvl="0" indent="-228600" algn="l" rtl="0">
              <a:lnSpc>
                <a:spcPct val="0"/>
              </a:lnSpc>
              <a:spcAft>
                <a:spcPts val="1600"/>
              </a:spcAft>
              <a:buSzPct val="110000"/>
              <a:buFont typeface="+mj-lt"/>
              <a:buAutoNum type="arabicParenR" startAt="3"/>
            </a:pPr>
            <a:r>
              <a:rPr sz="1000"/>
              <a:t> Gallery should be added for viewing different images.</a:t>
            </a:r>
            <a:endParaRPr sz="1000"/>
          </a:p>
          <a:p>
            <a:pPr marL="228600" lvl="0" indent="-228600" algn="l" rtl="0">
              <a:lnSpc>
                <a:spcPct val="0"/>
              </a:lnSpc>
              <a:spcAft>
                <a:spcPts val="1600"/>
              </a:spcAft>
              <a:buSzPct val="110000"/>
              <a:buFont typeface="+mj-lt"/>
              <a:buAutoNum type="arabicParenR" startAt="3"/>
            </a:pPr>
            <a:r>
              <a:rPr sz="1000"/>
              <a:t> User Rating must be allowed to enter and viewer should have option to filter</a:t>
            </a:r>
            <a:r>
              <a:rPr lang="en-US" sz="1000"/>
              <a:t> </a:t>
            </a:r>
            <a:r>
              <a:rPr sz="1000"/>
              <a:t>on Ratings.</a:t>
            </a:r>
            <a:endParaRPr sz="1000"/>
          </a:p>
          <a:p>
            <a:pPr marL="228600" lvl="0" indent="-228600" algn="l" rtl="0">
              <a:lnSpc>
                <a:spcPct val="0"/>
              </a:lnSpc>
              <a:spcAft>
                <a:spcPts val="1600"/>
              </a:spcAft>
              <a:buSzPct val="110000"/>
              <a:buFont typeface="+mj-lt"/>
              <a:buAutoNum type="arabicParenR" startAt="3"/>
            </a:pPr>
            <a:r>
              <a:rPr sz="1000"/>
              <a:t> Site map, Gallery, about us, Contact us link must be added.</a:t>
            </a:r>
            <a:endParaRPr sz="1000"/>
          </a:p>
          <a:p>
            <a:pPr marL="228600" lvl="0" indent="-228600" algn="l" rtl="0">
              <a:lnSpc>
                <a:spcPct val="0"/>
              </a:lnSpc>
              <a:spcAft>
                <a:spcPts val="1600"/>
              </a:spcAft>
              <a:buSzPct val="110000"/>
              <a:buFont typeface="+mj-lt"/>
              <a:buAutoNum type="arabicParenR" startAt="3"/>
            </a:pPr>
            <a:r>
              <a:rPr sz="1000"/>
              <a:t>Contact Us: This menu option should display Email id, address,and contact number.</a:t>
            </a:r>
            <a:endParaRPr sz="1000"/>
          </a:p>
          <a:p>
            <a:pPr marL="228600" lvl="0" indent="-228600" algn="l" rtl="0">
              <a:lnSpc>
                <a:spcPct val="0"/>
              </a:lnSpc>
              <a:spcAft>
                <a:spcPts val="1600"/>
              </a:spcAft>
              <a:buSzPct val="110000"/>
              <a:buFont typeface="+mj-lt"/>
              <a:buAutoNum type="arabicParenR" startAt="3"/>
            </a:pPr>
            <a:r>
              <a:rPr sz="1000"/>
              <a:t>Section for various offers in the store should be provided with listing of offers</a:t>
            </a:r>
            <a:r>
              <a:rPr lang="en-US" sz="1000"/>
              <a:t> </a:t>
            </a:r>
            <a:r>
              <a:rPr sz="1000"/>
              <a:t>with details.</a:t>
            </a:r>
            <a:endParaRPr sz="1000"/>
          </a:p>
          <a:p>
            <a:pPr marL="228600" lvl="0" indent="-228600" algn="l" rtl="0">
              <a:lnSpc>
                <a:spcPct val="0"/>
              </a:lnSpc>
              <a:spcAft>
                <a:spcPts val="1600"/>
              </a:spcAft>
              <a:buSzPct val="110000"/>
              <a:buFont typeface="+mj-lt"/>
              <a:buAutoNum type="arabicParenR" startAt="3"/>
            </a:pPr>
            <a:r>
              <a:rPr sz="1000"/>
              <a:t>Color combination must be uniform throughout the project.</a:t>
            </a:r>
            <a:endParaRPr sz="1000"/>
          </a:p>
          <a:p>
            <a:pPr marL="228600" lvl="0" indent="-228600" algn="l" rtl="0">
              <a:lnSpc>
                <a:spcPct val="0"/>
              </a:lnSpc>
              <a:spcAft>
                <a:spcPts val="1600"/>
              </a:spcAft>
              <a:buSzPct val="110000"/>
              <a:buFont typeface="+mj-lt"/>
              <a:buAutoNum type="arabicParenR" startAt="3"/>
            </a:pPr>
            <a:r>
              <a:rPr sz="1000"/>
              <a:t>Navigation must be smooth.</a:t>
            </a:r>
            <a:endParaRPr sz="1000"/>
          </a:p>
          <a:p>
            <a:pPr marL="228600" lvl="0" indent="-228600" algn="l" rtl="0">
              <a:lnSpc>
                <a:spcPct val="0"/>
              </a:lnSpc>
              <a:spcAft>
                <a:spcPts val="1600"/>
              </a:spcAft>
              <a:buSzPct val="110000"/>
              <a:buFont typeface="+mj-lt"/>
              <a:buAutoNum type="arabicParenR" startAt="3"/>
            </a:pPr>
            <a:r>
              <a:rPr sz="1000"/>
              <a:t>Display a continuous scrolling ticker at the bottom of the page with current date,</a:t>
            </a:r>
            <a:endParaRPr sz="1000"/>
          </a:p>
          <a:p>
            <a:pPr marL="0" lvl="0" indent="0" algn="l" rtl="0">
              <a:lnSpc>
                <a:spcPct val="0"/>
              </a:lnSpc>
              <a:spcAft>
                <a:spcPts val="1600"/>
              </a:spcAft>
              <a:buSzPct val="110000"/>
              <a:buFont typeface="+mj-lt"/>
              <a:buNone/>
            </a:pPr>
            <a:r>
              <a:rPr sz="1000"/>
              <a:t>time, and location (hint: Use geolocation features of HTML5).</a:t>
            </a:r>
            <a:endParaRPr sz="1000"/>
          </a:p>
          <a:p>
            <a:pPr marL="228600" lvl="0" indent="-228600" algn="l" rtl="0">
              <a:lnSpc>
                <a:spcPct val="0"/>
              </a:lnSpc>
              <a:spcAft>
                <a:spcPts val="1600"/>
              </a:spcAft>
              <a:buSzPct val="110000"/>
              <a:buFont typeface="+mj-lt"/>
              <a:buAutoNum type="arabicPeriod" startAt="14"/>
            </a:pPr>
            <a:r>
              <a:rPr sz="1000"/>
              <a:t>Display a visitor count at the top right corner of the page beside a logo image.</a:t>
            </a:r>
            <a:endParaRPr sz="1000"/>
          </a:p>
          <a:p>
            <a:pPr marL="228600" lvl="0" indent="-228600" algn="l" rtl="0">
              <a:lnSpc>
                <a:spcPct val="0"/>
              </a:lnSpc>
              <a:spcAft>
                <a:spcPts val="1600"/>
              </a:spcAft>
              <a:buSzPct val="110000"/>
              <a:buFont typeface="+mj-lt"/>
              <a:buAutoNum type="arabicPeriod" startAt="14"/>
            </a:pPr>
            <a:r>
              <a:rPr sz="1000"/>
              <a:t>The menu options should change color on hover and also after clicking.</a:t>
            </a:r>
            <a:endParaRPr sz="1000"/>
          </a:p>
          <a:p>
            <a:pPr marL="228600" lvl="0" indent="-228600" algn="l" rtl="0">
              <a:lnSpc>
                <a:spcPct val="0"/>
              </a:lnSpc>
              <a:spcAft>
                <a:spcPts val="1600"/>
              </a:spcAft>
              <a:buSzPct val="110000"/>
              <a:buFont typeface="+mj-lt"/>
              <a:buAutoNum type="arabicPeriod" startAt="14"/>
            </a:pPr>
            <a:r>
              <a:rPr sz="1000"/>
              <a:t>Fade in and fade out options can be used for the menus.</a:t>
            </a:r>
            <a:endParaRPr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35"/>
          <p:cNvGrpSpPr/>
          <p:nvPr/>
        </p:nvGrpSpPr>
        <p:grpSpPr>
          <a:xfrm>
            <a:off x="1436132" y="1871734"/>
            <a:ext cx="6271736" cy="1948841"/>
            <a:chOff x="1436132" y="1871734"/>
            <a:chExt cx="6271736" cy="1948841"/>
          </a:xfrm>
        </p:grpSpPr>
        <p:grpSp>
          <p:nvGrpSpPr>
            <p:cNvPr id="196" name="Google Shape;196;p35"/>
            <p:cNvGrpSpPr/>
            <p:nvPr/>
          </p:nvGrpSpPr>
          <p:grpSpPr>
            <a:xfrm>
              <a:off x="3795788" y="1871734"/>
              <a:ext cx="1558828" cy="1948841"/>
              <a:chOff x="3795788" y="1871734"/>
              <a:chExt cx="1558828" cy="1948841"/>
            </a:xfrm>
          </p:grpSpPr>
          <p:sp>
            <p:nvSpPr>
              <p:cNvPr id="197" name="Google Shape;197;p35"/>
              <p:cNvSpPr/>
              <p:nvPr/>
            </p:nvSpPr>
            <p:spPr>
              <a:xfrm>
                <a:off x="3897860" y="2256526"/>
                <a:ext cx="1354683" cy="1564048"/>
              </a:xfrm>
              <a:custGeom>
                <a:avLst/>
                <a:gdLst/>
                <a:ahLst/>
                <a:cxnLst/>
                <a:rect l="l" t="t" r="r" b="b"/>
                <a:pathLst>
                  <a:path w="145041" h="167457" extrusionOk="0">
                    <a:moveTo>
                      <a:pt x="72509" y="167456"/>
                    </a:moveTo>
                    <a:lnTo>
                      <a:pt x="1" y="125598"/>
                    </a:lnTo>
                    <a:lnTo>
                      <a:pt x="1" y="41858"/>
                    </a:lnTo>
                    <a:lnTo>
                      <a:pt x="72509" y="0"/>
                    </a:lnTo>
                    <a:lnTo>
                      <a:pt x="145040" y="41858"/>
                    </a:lnTo>
                    <a:lnTo>
                      <a:pt x="145040" y="125598"/>
                    </a:lnTo>
                    <a:lnTo>
                      <a:pt x="72509" y="167456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" name="Google Shape;198;p35"/>
              <p:cNvSpPr/>
              <p:nvPr/>
            </p:nvSpPr>
            <p:spPr>
              <a:xfrm>
                <a:off x="3795788" y="1871734"/>
                <a:ext cx="1558828" cy="1799744"/>
              </a:xfrm>
              <a:custGeom>
                <a:avLst/>
                <a:gdLst/>
                <a:ahLst/>
                <a:cxnLst/>
                <a:rect l="l" t="t" r="r" b="b"/>
                <a:pathLst>
                  <a:path w="145041" h="167457" extrusionOk="0">
                    <a:moveTo>
                      <a:pt x="72509" y="167456"/>
                    </a:moveTo>
                    <a:lnTo>
                      <a:pt x="1" y="125598"/>
                    </a:lnTo>
                    <a:lnTo>
                      <a:pt x="1" y="41858"/>
                    </a:lnTo>
                    <a:lnTo>
                      <a:pt x="72509" y="0"/>
                    </a:lnTo>
                    <a:lnTo>
                      <a:pt x="145040" y="41858"/>
                    </a:lnTo>
                    <a:lnTo>
                      <a:pt x="145040" y="125598"/>
                    </a:lnTo>
                    <a:lnTo>
                      <a:pt x="72509" y="167456"/>
                    </a:lnTo>
                    <a:close/>
                  </a:path>
                </a:pathLst>
              </a:custGeom>
              <a:gradFill>
                <a:gsLst>
                  <a:gs pos="0">
                    <a:srgbClr val="434343"/>
                  </a:gs>
                  <a:gs pos="100000">
                    <a:srgbClr val="393939"/>
                  </a:gs>
                </a:gsLst>
                <a:lin ang="5400700" scaled="0"/>
              </a:gradFill>
              <a:ln>
                <a:noFill/>
              </a:ln>
              <a:effectLst>
                <a:outerShdw blurRad="257175" dist="123825" dir="5400000" algn="bl" rotWithShape="0">
                  <a:srgbClr val="000000">
                    <a:alpha val="3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9" name="Google Shape;199;p35"/>
            <p:cNvGrpSpPr/>
            <p:nvPr/>
          </p:nvGrpSpPr>
          <p:grpSpPr>
            <a:xfrm>
              <a:off x="6149040" y="1871734"/>
              <a:ext cx="1558828" cy="1948841"/>
              <a:chOff x="6149040" y="1871734"/>
              <a:chExt cx="1558828" cy="1948841"/>
            </a:xfrm>
          </p:grpSpPr>
          <p:sp>
            <p:nvSpPr>
              <p:cNvPr id="200" name="Google Shape;200;p35"/>
              <p:cNvSpPr/>
              <p:nvPr/>
            </p:nvSpPr>
            <p:spPr>
              <a:xfrm>
                <a:off x="6251113" y="2256526"/>
                <a:ext cx="1354683" cy="1564048"/>
              </a:xfrm>
              <a:custGeom>
                <a:avLst/>
                <a:gdLst/>
                <a:ahLst/>
                <a:cxnLst/>
                <a:rect l="l" t="t" r="r" b="b"/>
                <a:pathLst>
                  <a:path w="145041" h="167457" extrusionOk="0">
                    <a:moveTo>
                      <a:pt x="72509" y="167456"/>
                    </a:moveTo>
                    <a:lnTo>
                      <a:pt x="1" y="125598"/>
                    </a:lnTo>
                    <a:lnTo>
                      <a:pt x="1" y="41858"/>
                    </a:lnTo>
                    <a:lnTo>
                      <a:pt x="72509" y="0"/>
                    </a:lnTo>
                    <a:lnTo>
                      <a:pt x="145040" y="41858"/>
                    </a:lnTo>
                    <a:lnTo>
                      <a:pt x="145040" y="125598"/>
                    </a:lnTo>
                    <a:lnTo>
                      <a:pt x="72509" y="167456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" name="Google Shape;201;p35"/>
              <p:cNvSpPr/>
              <p:nvPr/>
            </p:nvSpPr>
            <p:spPr>
              <a:xfrm>
                <a:off x="6149040" y="1871734"/>
                <a:ext cx="1558828" cy="1799744"/>
              </a:xfrm>
              <a:custGeom>
                <a:avLst/>
                <a:gdLst/>
                <a:ahLst/>
                <a:cxnLst/>
                <a:rect l="l" t="t" r="r" b="b"/>
                <a:pathLst>
                  <a:path w="145041" h="167457" extrusionOk="0">
                    <a:moveTo>
                      <a:pt x="72509" y="167456"/>
                    </a:moveTo>
                    <a:lnTo>
                      <a:pt x="1" y="125598"/>
                    </a:lnTo>
                    <a:lnTo>
                      <a:pt x="1" y="41858"/>
                    </a:lnTo>
                    <a:lnTo>
                      <a:pt x="72509" y="0"/>
                    </a:lnTo>
                    <a:lnTo>
                      <a:pt x="145040" y="41858"/>
                    </a:lnTo>
                    <a:lnTo>
                      <a:pt x="145040" y="125598"/>
                    </a:lnTo>
                    <a:lnTo>
                      <a:pt x="72509" y="167456"/>
                    </a:lnTo>
                    <a:close/>
                  </a:path>
                </a:pathLst>
              </a:custGeom>
              <a:gradFill>
                <a:gsLst>
                  <a:gs pos="0">
                    <a:srgbClr val="434343"/>
                  </a:gs>
                  <a:gs pos="100000">
                    <a:srgbClr val="393939"/>
                  </a:gs>
                </a:gsLst>
                <a:lin ang="5400700" scaled="0"/>
              </a:gradFill>
              <a:ln>
                <a:noFill/>
              </a:ln>
              <a:effectLst>
                <a:outerShdw blurRad="257175" dist="123825" dir="5400000" algn="bl" rotWithShape="0">
                  <a:srgbClr val="000000">
                    <a:alpha val="3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2" name="Google Shape;202;p35"/>
            <p:cNvGrpSpPr/>
            <p:nvPr/>
          </p:nvGrpSpPr>
          <p:grpSpPr>
            <a:xfrm>
              <a:off x="1436132" y="1871734"/>
              <a:ext cx="1558828" cy="1948841"/>
              <a:chOff x="1436132" y="1871734"/>
              <a:chExt cx="1558828" cy="1948841"/>
            </a:xfrm>
          </p:grpSpPr>
          <p:sp>
            <p:nvSpPr>
              <p:cNvPr id="203" name="Google Shape;203;p35"/>
              <p:cNvSpPr/>
              <p:nvPr/>
            </p:nvSpPr>
            <p:spPr>
              <a:xfrm>
                <a:off x="1538204" y="2256526"/>
                <a:ext cx="1354683" cy="1564048"/>
              </a:xfrm>
              <a:custGeom>
                <a:avLst/>
                <a:gdLst/>
                <a:ahLst/>
                <a:cxnLst/>
                <a:rect l="l" t="t" r="r" b="b"/>
                <a:pathLst>
                  <a:path w="145041" h="167457" extrusionOk="0">
                    <a:moveTo>
                      <a:pt x="72509" y="167456"/>
                    </a:moveTo>
                    <a:lnTo>
                      <a:pt x="1" y="125598"/>
                    </a:lnTo>
                    <a:lnTo>
                      <a:pt x="1" y="41858"/>
                    </a:lnTo>
                    <a:lnTo>
                      <a:pt x="72509" y="0"/>
                    </a:lnTo>
                    <a:lnTo>
                      <a:pt x="145040" y="41858"/>
                    </a:lnTo>
                    <a:lnTo>
                      <a:pt x="145040" y="125598"/>
                    </a:lnTo>
                    <a:lnTo>
                      <a:pt x="72509" y="167456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" name="Google Shape;204;p35"/>
              <p:cNvSpPr/>
              <p:nvPr/>
            </p:nvSpPr>
            <p:spPr>
              <a:xfrm>
                <a:off x="1436132" y="1871734"/>
                <a:ext cx="1558828" cy="1799744"/>
              </a:xfrm>
              <a:custGeom>
                <a:avLst/>
                <a:gdLst/>
                <a:ahLst/>
                <a:cxnLst/>
                <a:rect l="l" t="t" r="r" b="b"/>
                <a:pathLst>
                  <a:path w="145041" h="167457" extrusionOk="0">
                    <a:moveTo>
                      <a:pt x="72509" y="167456"/>
                    </a:moveTo>
                    <a:lnTo>
                      <a:pt x="1" y="125598"/>
                    </a:lnTo>
                    <a:lnTo>
                      <a:pt x="1" y="41858"/>
                    </a:lnTo>
                    <a:lnTo>
                      <a:pt x="72509" y="0"/>
                    </a:lnTo>
                    <a:lnTo>
                      <a:pt x="145040" y="41858"/>
                    </a:lnTo>
                    <a:lnTo>
                      <a:pt x="145040" y="125598"/>
                    </a:lnTo>
                    <a:lnTo>
                      <a:pt x="72509" y="167456"/>
                    </a:lnTo>
                    <a:close/>
                  </a:path>
                </a:pathLst>
              </a:custGeom>
              <a:gradFill>
                <a:gsLst>
                  <a:gs pos="0">
                    <a:srgbClr val="434343"/>
                  </a:gs>
                  <a:gs pos="100000">
                    <a:srgbClr val="393939"/>
                  </a:gs>
                </a:gsLst>
                <a:lin ang="5400700" scaled="0"/>
              </a:gradFill>
              <a:ln>
                <a:noFill/>
              </a:ln>
              <a:effectLst>
                <a:outerShdw blurRad="257175" dist="123825" dir="5400000" algn="bl" rotWithShape="0">
                  <a:srgbClr val="000000">
                    <a:alpha val="3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205" name="Google Shape;205;p35"/>
          <p:cNvSpPr txBox="1"/>
          <p:nvPr>
            <p:ph type="title"/>
          </p:nvPr>
        </p:nvSpPr>
        <p:spPr>
          <a:xfrm>
            <a:off x="718750" y="365160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TECHNOLOGIES WE USE</a:t>
            </a:r>
            <a:endParaRPr lang="en-US" altLang="en-GB"/>
          </a:p>
        </p:txBody>
      </p:sp>
      <p:sp>
        <p:nvSpPr>
          <p:cNvPr id="206" name="Google Shape;206;p35"/>
          <p:cNvSpPr txBox="1"/>
          <p:nvPr/>
        </p:nvSpPr>
        <p:spPr>
          <a:xfrm>
            <a:off x="1441861" y="2644259"/>
            <a:ext cx="15588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rPr>
              <a:t>HTML</a:t>
            </a:r>
            <a:endParaRPr lang="en-US" sz="1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tillium Web" panose="00000500000000000000"/>
              <a:ea typeface="Titillium Web" panose="00000500000000000000"/>
              <a:cs typeface="Titillium Web" panose="00000500000000000000"/>
              <a:sym typeface="Titillium Web" panose="00000500000000000000"/>
            </a:endParaRPr>
          </a:p>
        </p:txBody>
      </p:sp>
      <p:sp>
        <p:nvSpPr>
          <p:cNvPr id="207" name="Google Shape;207;p35"/>
          <p:cNvSpPr txBox="1"/>
          <p:nvPr/>
        </p:nvSpPr>
        <p:spPr>
          <a:xfrm>
            <a:off x="6149054" y="2665214"/>
            <a:ext cx="15588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rPr>
              <a:t>JAVASCRIPT</a:t>
            </a:r>
            <a:endParaRPr lang="en-US" sz="1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tillium Web" panose="00000500000000000000"/>
              <a:ea typeface="Titillium Web" panose="00000500000000000000"/>
              <a:cs typeface="Titillium Web" panose="00000500000000000000"/>
              <a:sym typeface="Titillium Web" panose="00000500000000000000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3795802" y="2665214"/>
            <a:ext cx="15588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tillium Web" panose="00000500000000000000"/>
                <a:ea typeface="Titillium Web" panose="00000500000000000000"/>
                <a:cs typeface="Titillium Web" panose="00000500000000000000"/>
                <a:sym typeface="Titillium Web" panose="00000500000000000000"/>
              </a:rPr>
              <a:t>CSS</a:t>
            </a:r>
            <a:endParaRPr lang="en-US" sz="1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tillium Web" panose="00000500000000000000"/>
              <a:ea typeface="Titillium Web" panose="00000500000000000000"/>
              <a:cs typeface="Titillium Web" panose="00000500000000000000"/>
              <a:sym typeface="Titillium Web" panose="00000500000000000000"/>
            </a:endParaRPr>
          </a:p>
        </p:txBody>
      </p:sp>
      <p:grpSp>
        <p:nvGrpSpPr>
          <p:cNvPr id="209" name="Google Shape;209;p35"/>
          <p:cNvGrpSpPr/>
          <p:nvPr/>
        </p:nvGrpSpPr>
        <p:grpSpPr>
          <a:xfrm>
            <a:off x="2060035" y="2199676"/>
            <a:ext cx="311022" cy="310184"/>
            <a:chOff x="2141000" y="1954475"/>
            <a:chExt cx="296975" cy="296175"/>
          </a:xfrm>
        </p:grpSpPr>
        <p:sp>
          <p:nvSpPr>
            <p:cNvPr id="210" name="Google Shape;210;p35"/>
            <p:cNvSpPr/>
            <p:nvPr/>
          </p:nvSpPr>
          <p:spPr>
            <a:xfrm>
              <a:off x="2280425" y="1989925"/>
              <a:ext cx="104775" cy="68550"/>
            </a:xfrm>
            <a:custGeom>
              <a:avLst/>
              <a:gdLst/>
              <a:ahLst/>
              <a:cxnLst/>
              <a:rect l="l" t="t" r="r" b="b"/>
              <a:pathLst>
                <a:path w="4191" h="274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35"/>
            <p:cNvSpPr/>
            <p:nvPr/>
          </p:nvSpPr>
          <p:spPr>
            <a:xfrm>
              <a:off x="2174875" y="2145875"/>
              <a:ext cx="105575" cy="69325"/>
            </a:xfrm>
            <a:custGeom>
              <a:avLst/>
              <a:gdLst/>
              <a:ahLst/>
              <a:cxnLst/>
              <a:rect l="l" t="t" r="r" b="b"/>
              <a:pathLst>
                <a:path w="4223" h="2773" extrusionOk="0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35"/>
            <p:cNvSpPr/>
            <p:nvPr/>
          </p:nvSpPr>
          <p:spPr>
            <a:xfrm>
              <a:off x="2141000" y="1954475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2298525" y="2076550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4" name="Google Shape;214;p35"/>
          <p:cNvGrpSpPr/>
          <p:nvPr/>
        </p:nvGrpSpPr>
        <p:grpSpPr>
          <a:xfrm>
            <a:off x="4429601" y="2199702"/>
            <a:ext cx="291202" cy="310158"/>
            <a:chOff x="5421475" y="1945825"/>
            <a:chExt cx="278050" cy="296150"/>
          </a:xfrm>
        </p:grpSpPr>
        <p:sp>
          <p:nvSpPr>
            <p:cNvPr id="215" name="Google Shape;215;p35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35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35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3" name="Google Shape;223;p35"/>
          <p:cNvGrpSpPr/>
          <p:nvPr/>
        </p:nvGrpSpPr>
        <p:grpSpPr>
          <a:xfrm>
            <a:off x="6766110" y="2200906"/>
            <a:ext cx="274733" cy="308954"/>
            <a:chOff x="2523000" y="1954875"/>
            <a:chExt cx="262325" cy="295000"/>
          </a:xfrm>
        </p:grpSpPr>
        <p:sp>
          <p:nvSpPr>
            <p:cNvPr id="224" name="Google Shape;224;p35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51426"/>
            <a:ext cx="9144000" cy="514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head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" y="1564005"/>
            <a:ext cx="9144000" cy="1333500"/>
          </a:xfrm>
          <a:prstGeom prst="rect">
            <a:avLst/>
          </a:prstGeom>
        </p:spPr>
      </p:pic>
      <p:sp>
        <p:nvSpPr>
          <p:cNvPr id="251" name="Google Shape;251;p39"/>
          <p:cNvSpPr txBox="1"/>
          <p:nvPr>
            <p:ph type="title"/>
          </p:nvPr>
        </p:nvSpPr>
        <p:spPr>
          <a:xfrm>
            <a:off x="323215" y="123190"/>
            <a:ext cx="8520430" cy="101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>
                <a:sym typeface="+mn-ea"/>
              </a:rPr>
              <a:t> </a:t>
            </a:r>
            <a:r>
              <a:rPr lang="en-US" sz="2400">
                <a:sym typeface="+mn-ea"/>
              </a:rPr>
              <a:t>1 ) </a:t>
            </a:r>
            <a:r>
              <a:rPr sz="2400">
                <a:sym typeface="+mn-ea"/>
              </a:rPr>
              <a:t>The Top of the Page should be presented with a suitable logo and images of</a:t>
            </a:r>
            <a:r>
              <a:rPr lang="en-US" sz="2400">
                <a:sym typeface="+mn-ea"/>
              </a:rPr>
              <a:t> </a:t>
            </a:r>
            <a:r>
              <a:rPr sz="2400">
                <a:sym typeface="+mn-ea"/>
              </a:rPr>
              <a:t>diamonds and other crystals.</a:t>
            </a:r>
            <a:endParaRPr lang="en-US" altLang="en-GB" sz="2400"/>
          </a:p>
        </p:txBody>
      </p:sp>
      <p:sp>
        <p:nvSpPr>
          <p:cNvPr id="5" name="Oval 4"/>
          <p:cNvSpPr/>
          <p:nvPr/>
        </p:nvSpPr>
        <p:spPr>
          <a:xfrm>
            <a:off x="828040" y="1707515"/>
            <a:ext cx="1530985" cy="1509395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411730" y="1635125"/>
            <a:ext cx="951865" cy="572135"/>
          </a:xfrm>
          <a:prstGeom prst="straightConnector1">
            <a:avLst/>
          </a:prstGeom>
          <a:ln w="31750">
            <a:gradFill>
              <a:gsLst>
                <a:gs pos="0">
                  <a:prstClr val="black">
                    <a:hueOff val="-4200000"/>
                  </a:prstClr>
                </a:gs>
                <a:gs pos="100000">
                  <a:prstClr val="black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tegori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685" y="1060450"/>
            <a:ext cx="4301490" cy="3677920"/>
          </a:xfrm>
          <a:prstGeom prst="rect">
            <a:avLst/>
          </a:prstGeom>
        </p:spPr>
      </p:pic>
      <p:sp>
        <p:nvSpPr>
          <p:cNvPr id="258" name="Google Shape;258;p40"/>
          <p:cNvSpPr txBox="1"/>
          <p:nvPr>
            <p:ph type="title"/>
          </p:nvPr>
        </p:nvSpPr>
        <p:spPr>
          <a:xfrm>
            <a:off x="311700" y="3651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ym typeface="+mn-ea"/>
              </a:rPr>
              <a:t>2 ) </a:t>
            </a:r>
            <a:r>
              <a:rPr sz="1600">
                <a:sym typeface="+mn-ea"/>
              </a:rPr>
              <a:t>Categories such as Diamond, Quartz, Ruby, Sapphire, Emerald etc with listing</a:t>
            </a:r>
            <a:r>
              <a:rPr lang="en-US" sz="1600">
                <a:sym typeface="+mn-ea"/>
              </a:rPr>
              <a:t> </a:t>
            </a:r>
            <a:r>
              <a:rPr sz="1600">
                <a:sym typeface="+mn-ea"/>
              </a:rPr>
              <a:t>of various jewelry items consisting </a:t>
            </a:r>
            <a:br>
              <a:rPr sz="1600">
                <a:sym typeface="+mn-ea"/>
              </a:rPr>
            </a:br>
            <a:r>
              <a:rPr sz="1600">
                <a:sym typeface="+mn-ea"/>
              </a:rPr>
              <a:t>these crystals.</a:t>
            </a:r>
            <a:endParaRPr lang="en-GB" sz="1600"/>
          </a:p>
        </p:txBody>
      </p:sp>
      <p:sp>
        <p:nvSpPr>
          <p:cNvPr id="5" name="Rectangles 4"/>
          <p:cNvSpPr/>
          <p:nvPr/>
        </p:nvSpPr>
        <p:spPr>
          <a:xfrm>
            <a:off x="2627630" y="1419225"/>
            <a:ext cx="3384550" cy="23768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329690" y="2283460"/>
            <a:ext cx="794385" cy="717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type="title"/>
          </p:nvPr>
        </p:nvSpPr>
        <p:spPr>
          <a:xfrm>
            <a:off x="323130" y="26800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ym typeface="+mn-ea"/>
              </a:rPr>
              <a:t>3) </a:t>
            </a:r>
            <a:r>
              <a:rPr sz="2400">
                <a:sym typeface="+mn-ea"/>
              </a:rPr>
              <a:t>Top Selling Items should be listed in a separate category.</a:t>
            </a:r>
            <a:endParaRPr lang="en-GB" sz="24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2483485" y="1203960"/>
            <a:ext cx="648335" cy="5759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Picture 3" descr="top selling produc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915670"/>
            <a:ext cx="7286625" cy="311213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043305" y="699770"/>
            <a:ext cx="7705090" cy="3672205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8" y="-7"/>
            <a:ext cx="91439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0"/>
          <p:cNvSpPr txBox="1"/>
          <p:nvPr>
            <p:ph type="title"/>
          </p:nvPr>
        </p:nvSpPr>
        <p:spPr>
          <a:xfrm>
            <a:off x="323130" y="26800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ym typeface="+mn-ea"/>
              </a:rPr>
              <a:t>4 ) </a:t>
            </a:r>
            <a:r>
              <a:rPr sz="2400">
                <a:sym typeface="+mn-ea"/>
              </a:rPr>
              <a:t>Filters based on brand, colour, size etc. should be provided</a:t>
            </a:r>
            <a:endParaRPr lang="en-GB" sz="2400"/>
          </a:p>
        </p:txBody>
      </p:sp>
      <p:pic>
        <p:nvPicPr>
          <p:cNvPr id="3" name="Picture 2" descr="SHOP"/>
          <p:cNvPicPr>
            <a:picLocks noChangeAspect="1"/>
          </p:cNvPicPr>
          <p:nvPr/>
        </p:nvPicPr>
        <p:blipFill>
          <a:blip r:embed="rId3"/>
          <a:srcRect t="27605" b="19198"/>
          <a:stretch>
            <a:fillRect/>
          </a:stretch>
        </p:blipFill>
        <p:spPr>
          <a:xfrm>
            <a:off x="1547495" y="772160"/>
            <a:ext cx="6185535" cy="413956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3131820" y="984250"/>
            <a:ext cx="575945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51426"/>
            <a:ext cx="9144000" cy="514873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/>
          <p:nvPr>
            <p:ph type="title"/>
          </p:nvPr>
        </p:nvSpPr>
        <p:spPr>
          <a:xfrm>
            <a:off x="323215" y="123190"/>
            <a:ext cx="8520430" cy="101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ym typeface="+mn-ea"/>
              </a:rPr>
              <a:t>5 ) </a:t>
            </a:r>
            <a:r>
              <a:rPr sz="2400">
                <a:sym typeface="+mn-ea"/>
              </a:rPr>
              <a:t>Brands like “Swarovski”, “Tiffany”, “Pandora” should be provided in filter.</a:t>
            </a:r>
            <a:endParaRPr lang="en-US" altLang="en-GB" sz="2400"/>
          </a:p>
        </p:txBody>
      </p:sp>
      <p:pic>
        <p:nvPicPr>
          <p:cNvPr id="2" name="Picture 1" descr="rq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05" y="877570"/>
            <a:ext cx="7123430" cy="338836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419475" y="1136015"/>
            <a:ext cx="2040890" cy="180276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FBFB11"/>
                    </a:gs>
                    <a:gs pos="100000">
                      <a:srgbClr val="838309"/>
                    </a:gs>
                  </a:gsLst>
                  <a:lin scaled="0"/>
                </a:gra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339340" y="1348105"/>
            <a:ext cx="936625" cy="431800"/>
          </a:xfrm>
          <a:prstGeom prst="straightConnector1">
            <a:avLst/>
          </a:prstGeom>
          <a:ln w="31750">
            <a:gradFill>
              <a:gsLst>
                <a:gs pos="0">
                  <a:prstClr val="black">
                    <a:hueOff val="-4200000"/>
                  </a:prstClr>
                </a:gs>
                <a:gs pos="100000">
                  <a:prstClr val="black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theme/theme1.xml><?xml version="1.0" encoding="utf-8"?>
<a:theme xmlns:a="http://schemas.openxmlformats.org/drawingml/2006/main" name="Honeycomb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C3FF"/>
      </a:accent1>
      <a:accent2>
        <a:srgbClr val="0094FF"/>
      </a:accent2>
      <a:accent3>
        <a:srgbClr val="383838"/>
      </a:accent3>
      <a:accent4>
        <a:srgbClr val="00BBFF"/>
      </a:accent4>
      <a:accent5>
        <a:srgbClr val="0094FF"/>
      </a:accent5>
      <a:accent6>
        <a:srgbClr val="38383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2855</Words>
  <Application>WPS Presentation</Application>
  <PresentationFormat/>
  <Paragraphs>77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SimSun</vt:lpstr>
      <vt:lpstr>Wingdings</vt:lpstr>
      <vt:lpstr>Arial</vt:lpstr>
      <vt:lpstr>Teko Medium</vt:lpstr>
      <vt:lpstr>Titillium Web</vt:lpstr>
      <vt:lpstr>Teko Light</vt:lpstr>
      <vt:lpstr>Dosis</vt:lpstr>
      <vt:lpstr>Segoe Print</vt:lpstr>
      <vt:lpstr>Proxima Nova</vt:lpstr>
      <vt:lpstr>Yu Gothic UI</vt:lpstr>
      <vt:lpstr>Microsoft YaHei</vt:lpstr>
      <vt:lpstr>Arial Unicode MS</vt:lpstr>
      <vt:lpstr>Honeycomb Project Proposal by Slidesgo</vt:lpstr>
      <vt:lpstr>ROCK PARADISE</vt:lpstr>
      <vt:lpstr>About the Project</vt:lpstr>
      <vt:lpstr>REQUIREMENTS</vt:lpstr>
      <vt:lpstr>TECHNOLOGIES WE USE</vt:lpstr>
      <vt:lpstr> 1 ) The Top of the Page should be presented with a suitable logo and images of diamonds and other crystals.</vt:lpstr>
      <vt:lpstr>2 ) Categories such as Diamond, Quartz, Ruby, Sapphire, Emerald etc with listing of various jewelry items consisting  these crystals.</vt:lpstr>
      <vt:lpstr>3) Top Selling Items should be listed in a separate category.</vt:lpstr>
      <vt:lpstr>4 ) Filters based on brand, colour, size etc. should be provided</vt:lpstr>
      <vt:lpstr>5 ) Brands like “Swarovski”, “Tiffany”, “Pandora” should be provided in filter.</vt:lpstr>
      <vt:lpstr>6 ) Gallery should be added for viewing different images.</vt:lpstr>
      <vt:lpstr> 7 ) User Rating must be allowed to enter and viewer should have option to filter on Ratings.</vt:lpstr>
      <vt:lpstr> 8 ) Site map, about us, and faq Contact us link must be added.</vt:lpstr>
      <vt:lpstr> 9 ) Contact Us: This menu option should display Email id, Name, and contact number.</vt:lpstr>
      <vt:lpstr>10 ) Section for various offers in the store should be provided with listing of offers with details.</vt:lpstr>
      <vt:lpstr>13)Display a continuous scrolling ticker at the bottom of the page with current date, time, and location (hint: Use geolocation features of HTML5)</vt:lpstr>
      <vt:lpstr> 14)Display a visitor count at the top right corner of the page beside a logo image.</vt:lpstr>
      <vt:lpstr>15)The menu options should change color on hover and also after clicking</vt:lpstr>
      <vt:lpstr>16)The menu options should change color on hover and also</vt:lpstr>
      <vt:lpstr>Our Team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 PARADISE</dc:title>
  <dc:creator/>
  <cp:lastModifiedBy>MUHAMMAD-FAIZ-BAIG</cp:lastModifiedBy>
  <cp:revision>7</cp:revision>
  <dcterms:created xsi:type="dcterms:W3CDTF">2024-01-18T05:20:00Z</dcterms:created>
  <dcterms:modified xsi:type="dcterms:W3CDTF">2024-01-25T10:48:37Z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EFEA0A30AF9945A28F56026935A98704_12</vt:lpwstr>
  </property>
  <property fmtid="{D5CDD505-2E9C-101B-9397-08002B2CF9AE}" pid="3" name="KSOProductBuildVer">
    <vt:lpwstr>1033-12.2.0.13431</vt:lpwstr>
  </property>
</Properties>
</file>